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16" r:id="rId3"/>
    <p:sldId id="299" r:id="rId4"/>
    <p:sldId id="256" r:id="rId5"/>
    <p:sldId id="317" r:id="rId6"/>
    <p:sldId id="318" r:id="rId7"/>
    <p:sldId id="301" r:id="rId8"/>
    <p:sldId id="302" r:id="rId9"/>
    <p:sldId id="319" r:id="rId10"/>
    <p:sldId id="303" r:id="rId11"/>
    <p:sldId id="304" r:id="rId12"/>
    <p:sldId id="305" r:id="rId13"/>
    <p:sldId id="306" r:id="rId14"/>
    <p:sldId id="320" r:id="rId15"/>
    <p:sldId id="315" r:id="rId16"/>
    <p:sldId id="321" r:id="rId17"/>
    <p:sldId id="307" r:id="rId18"/>
    <p:sldId id="322" r:id="rId19"/>
    <p:sldId id="309" r:id="rId20"/>
    <p:sldId id="311" r:id="rId21"/>
    <p:sldId id="312" r:id="rId22"/>
    <p:sldId id="313" r:id="rId23"/>
    <p:sldId id="323" r:id="rId24"/>
    <p:sldId id="314" r:id="rId25"/>
    <p:sldId id="324" r:id="rId26"/>
    <p:sldId id="297" r:id="rId2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290" y="-348"/>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6/2/2017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6/2/2017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6/2/2017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6/2/2017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1026" name="Picture 2" descr="C:\Users\lifei\Desktop\Blogging for Profits\PPT Front Image.jp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pic>
        <p:nvPicPr>
          <p:cNvPr id="1027" name="Picture 3" descr="C:\Users\lifei\Desktop\Youtube channel income\image 1.jpg"/>
          <p:cNvPicPr>
            <a:picLocks noChangeAspect="1" noChangeArrowheads="1"/>
          </p:cNvPicPr>
          <p:nvPr/>
        </p:nvPicPr>
        <p:blipFill>
          <a:blip r:embed="rId3"/>
          <a:srcRect/>
          <a:stretch>
            <a:fillRect/>
          </a:stretch>
        </p:blipFill>
        <p:spPr bwMode="auto">
          <a:xfrm>
            <a:off x="0" y="0"/>
            <a:ext cx="9144000" cy="517107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7429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Turn comments on or off</a:t>
            </a:r>
          </a:p>
        </p:txBody>
      </p:sp>
      <p:sp>
        <p:nvSpPr>
          <p:cNvPr id="6" name="Rectangle 5"/>
          <p:cNvSpPr/>
          <p:nvPr/>
        </p:nvSpPr>
        <p:spPr>
          <a:xfrm>
            <a:off x="685800" y="1504950"/>
            <a:ext cx="8001000" cy="2862322"/>
          </a:xfrm>
          <a:prstGeom prst="rect">
            <a:avLst/>
          </a:prstGeom>
        </p:spPr>
        <p:txBody>
          <a:bodyPr wrap="square">
            <a:spAutoFit/>
          </a:bodyPr>
          <a:lstStyle/>
          <a:p>
            <a:r>
              <a:rPr lang="en-US" dirty="0" smtClean="0"/>
              <a:t>You can decide if you want to allow viewers to comment on your channel. </a:t>
            </a:r>
            <a:endParaRPr lang="en-US" sz="2800" dirty="0" smtClean="0"/>
          </a:p>
          <a:p>
            <a:pPr marL="287338" lvl="0" indent="-287338" fontAlgn="base">
              <a:buFont typeface="Arial" pitchFamily="34" charset="0"/>
              <a:buChar char="•"/>
            </a:pPr>
            <a:r>
              <a:rPr lang="en-US" b="1" dirty="0" smtClean="0"/>
              <a:t>Sign in to your YouTube account on a computer.</a:t>
            </a:r>
            <a:endParaRPr lang="en-US" sz="2800" b="1" dirty="0" smtClean="0"/>
          </a:p>
          <a:p>
            <a:pPr marL="287338" lvl="0" indent="-287338" fontAlgn="base">
              <a:buFont typeface="Arial" pitchFamily="34" charset="0"/>
              <a:buChar char="•"/>
            </a:pPr>
            <a:r>
              <a:rPr lang="en-US" b="1" dirty="0" smtClean="0"/>
              <a:t>Under your avatar at the top right, select My channel.</a:t>
            </a:r>
            <a:endParaRPr lang="en-US" sz="2800" b="1" dirty="0" smtClean="0"/>
          </a:p>
          <a:p>
            <a:pPr marL="287338" lvl="0" indent="-287338" fontAlgn="base">
              <a:buFont typeface="Arial" pitchFamily="34" charset="0"/>
              <a:buChar char="•"/>
            </a:pPr>
            <a:r>
              <a:rPr lang="en-US" b="1" dirty="0" smtClean="0"/>
              <a:t>Under your channel banner, click settings  .</a:t>
            </a:r>
            <a:endParaRPr lang="en-US" sz="2800" b="1" dirty="0" smtClean="0"/>
          </a:p>
          <a:p>
            <a:pPr marL="287338" lvl="0" indent="-287338" fontAlgn="base">
              <a:buFont typeface="Arial" pitchFamily="34" charset="0"/>
              <a:buChar char="•"/>
            </a:pPr>
            <a:r>
              <a:rPr lang="en-US" b="1" dirty="0" smtClean="0"/>
              <a:t>Turn Show discussion tab on or off.</a:t>
            </a:r>
            <a:endParaRPr lang="en-US" sz="2800" b="1" dirty="0" smtClean="0"/>
          </a:p>
          <a:p>
            <a:pPr marL="287338" lvl="0" indent="-287338" fontAlgn="base">
              <a:buFont typeface="Arial" pitchFamily="34" charset="0"/>
              <a:buChar char="•"/>
            </a:pPr>
            <a:r>
              <a:rPr lang="en-US" dirty="0" smtClean="0"/>
              <a:t>If you have the discussion tab turned on, chose a comments setting:</a:t>
            </a:r>
            <a:endParaRPr lang="en-US" sz="2800" dirty="0" smtClean="0"/>
          </a:p>
          <a:p>
            <a:pPr lvl="1" fontAlgn="base"/>
            <a:r>
              <a:rPr lang="en-US" b="1" dirty="0" smtClean="0"/>
              <a:t>Display automatically:</a:t>
            </a:r>
            <a:r>
              <a:rPr lang="en-US" dirty="0" smtClean="0"/>
              <a:t> Comments will always show on your channel.</a:t>
            </a:r>
            <a:endParaRPr lang="en-US" sz="2800" dirty="0" smtClean="0"/>
          </a:p>
          <a:p>
            <a:pPr lvl="1" fontAlgn="base"/>
            <a:r>
              <a:rPr lang="en-US" b="1" dirty="0" smtClean="0"/>
              <a:t>Don't display until approved: </a:t>
            </a:r>
            <a:r>
              <a:rPr lang="en-US" dirty="0" smtClean="0"/>
              <a:t>Comments won't show on your channel until you approve them.</a:t>
            </a:r>
            <a:endParaRPr lang="en-US" sz="2800" dirty="0" smtClean="0"/>
          </a:p>
          <a:p>
            <a:pPr marL="231775" indent="-231775">
              <a:buFont typeface="Arial" pitchFamily="34" charset="0"/>
              <a:buChar char="•"/>
            </a:pPr>
            <a:r>
              <a:rPr lang="en-US" b="1" dirty="0" smtClean="0"/>
              <a:t>Comments are not available on private videos.</a:t>
            </a:r>
            <a:endParaRPr lang="en-IN" sz="5400" b="1" dirty="0" smtClean="0">
              <a:solidFill>
                <a:schemeClr val="bg2">
                  <a:lumMod val="2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8191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Manage video </a:t>
            </a:r>
            <a:r>
              <a:rPr lang="en-IN" sz="3600" b="1" dirty="0" smtClean="0">
                <a:solidFill>
                  <a:schemeClr val="accent6">
                    <a:lumMod val="75000"/>
                  </a:schemeClr>
                </a:solidFill>
                <a:latin typeface="Georgia" pitchFamily="18" charset="0"/>
              </a:rPr>
              <a:t>settings For comments</a:t>
            </a:r>
            <a:endParaRPr lang="en-IN" sz="3600" b="1" dirty="0" smtClean="0">
              <a:solidFill>
                <a:schemeClr val="accent6">
                  <a:lumMod val="75000"/>
                </a:schemeClr>
              </a:solidFill>
              <a:latin typeface="Georgia" pitchFamily="18" charset="0"/>
            </a:endParaRPr>
          </a:p>
        </p:txBody>
      </p:sp>
      <p:sp>
        <p:nvSpPr>
          <p:cNvPr id="6" name="Rectangle 5"/>
          <p:cNvSpPr/>
          <p:nvPr/>
        </p:nvSpPr>
        <p:spPr>
          <a:xfrm>
            <a:off x="685800" y="2114550"/>
            <a:ext cx="8001000" cy="2031325"/>
          </a:xfrm>
          <a:prstGeom prst="rect">
            <a:avLst/>
          </a:prstGeom>
        </p:spPr>
        <p:txBody>
          <a:bodyPr wrap="square">
            <a:spAutoFit/>
          </a:bodyPr>
          <a:lstStyle/>
          <a:p>
            <a:pPr marL="231775" lvl="0" indent="-231775">
              <a:spcBef>
                <a:spcPct val="0"/>
              </a:spcBef>
            </a:pPr>
            <a:r>
              <a:rPr lang="en-IN" b="1" dirty="0" smtClean="0">
                <a:solidFill>
                  <a:schemeClr val="bg2">
                    <a:lumMod val="25000"/>
                  </a:schemeClr>
                </a:solidFill>
              </a:rPr>
              <a:t>You can decide if you want to allow viewers to comment on specific videos. </a:t>
            </a:r>
          </a:p>
          <a:p>
            <a:pPr marL="231775" lvl="0" indent="-231775">
              <a:spcBef>
                <a:spcPct val="0"/>
              </a:spcBef>
              <a:buFont typeface="Arial" pitchFamily="34" charset="0"/>
              <a:buChar char="•"/>
            </a:pPr>
            <a:r>
              <a:rPr lang="en-IN" b="1" dirty="0" smtClean="0">
                <a:solidFill>
                  <a:schemeClr val="bg2">
                    <a:lumMod val="25000"/>
                  </a:schemeClr>
                </a:solidFill>
              </a:rPr>
              <a:t>Sign in to your YouTube account on a computer.</a:t>
            </a:r>
          </a:p>
          <a:p>
            <a:pPr marL="231775" lvl="0" indent="-231775">
              <a:spcBef>
                <a:spcPct val="0"/>
              </a:spcBef>
              <a:buFont typeface="Arial" pitchFamily="34" charset="0"/>
              <a:buChar char="•"/>
            </a:pPr>
            <a:r>
              <a:rPr lang="en-IN" b="1" dirty="0" smtClean="0">
                <a:solidFill>
                  <a:schemeClr val="bg2">
                    <a:lumMod val="25000"/>
                  </a:schemeClr>
                </a:solidFill>
              </a:rPr>
              <a:t>Go to Creator Studio &gt; Video Manager.</a:t>
            </a:r>
          </a:p>
          <a:p>
            <a:pPr marL="231775" lvl="0" indent="-231775">
              <a:spcBef>
                <a:spcPct val="0"/>
              </a:spcBef>
              <a:buFont typeface="Arial" pitchFamily="34" charset="0"/>
              <a:buChar char="•"/>
            </a:pPr>
            <a:r>
              <a:rPr lang="en-IN" b="1" dirty="0" smtClean="0">
                <a:solidFill>
                  <a:schemeClr val="bg2">
                    <a:lumMod val="25000"/>
                  </a:schemeClr>
                </a:solidFill>
              </a:rPr>
              <a:t>Select the box next to any of the videos you want to manage. </a:t>
            </a:r>
          </a:p>
          <a:p>
            <a:pPr marL="231775" lvl="0" indent="-231775">
              <a:spcBef>
                <a:spcPct val="0"/>
              </a:spcBef>
              <a:buFont typeface="Arial" pitchFamily="34" charset="0"/>
              <a:buChar char="•"/>
            </a:pPr>
            <a:r>
              <a:rPr lang="en-IN" b="1" dirty="0" smtClean="0">
                <a:solidFill>
                  <a:schemeClr val="bg2">
                    <a:lumMod val="25000"/>
                  </a:schemeClr>
                </a:solidFill>
              </a:rPr>
              <a:t>At the top of the screen, click the Actions menu. </a:t>
            </a:r>
          </a:p>
          <a:p>
            <a:pPr marL="231775" lvl="0" indent="-231775">
              <a:spcBef>
                <a:spcPct val="0"/>
              </a:spcBef>
              <a:buFont typeface="Arial" pitchFamily="34" charset="0"/>
              <a:buChar char="•"/>
            </a:pPr>
            <a:r>
              <a:rPr lang="en-IN" b="1" dirty="0" smtClean="0">
                <a:solidFill>
                  <a:schemeClr val="bg2">
                    <a:lumMod val="25000"/>
                  </a:schemeClr>
                </a:solidFill>
              </a:rPr>
              <a:t>Select More actions &gt; Comments. </a:t>
            </a:r>
          </a:p>
          <a:p>
            <a:pPr marL="231775" lvl="0" indent="-231775">
              <a:spcBef>
                <a:spcPct val="0"/>
              </a:spcBef>
              <a:buFont typeface="Arial" pitchFamily="34" charset="0"/>
              <a:buChar char="•"/>
            </a:pPr>
            <a:r>
              <a:rPr lang="en-IN" b="1" dirty="0" smtClean="0">
                <a:solidFill>
                  <a:schemeClr val="bg2">
                    <a:lumMod val="25000"/>
                  </a:schemeClr>
                </a:solidFill>
              </a:rPr>
              <a:t>Select or unselect Do not allow comments.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Add  Channel Keywords</a:t>
            </a:r>
            <a:endParaRPr lang="en-IN" sz="3600" b="1" dirty="0" smtClean="0">
              <a:solidFill>
                <a:schemeClr val="accent6">
                  <a:lumMod val="75000"/>
                </a:schemeClr>
              </a:solidFill>
              <a:latin typeface="Georgia" pitchFamily="18" charset="0"/>
            </a:endParaRPr>
          </a:p>
        </p:txBody>
      </p:sp>
      <p:sp>
        <p:nvSpPr>
          <p:cNvPr id="6" name="Rectangle 5"/>
          <p:cNvSpPr/>
          <p:nvPr/>
        </p:nvSpPr>
        <p:spPr>
          <a:xfrm>
            <a:off x="533400" y="1733550"/>
            <a:ext cx="5105400" cy="2308324"/>
          </a:xfrm>
          <a:prstGeom prst="rect">
            <a:avLst/>
          </a:prstGeom>
        </p:spPr>
        <p:txBody>
          <a:bodyPr wrap="square">
            <a:spAutoFit/>
          </a:bodyPr>
          <a:lstStyle/>
          <a:p>
            <a:pPr marL="231775" lvl="0" indent="-231775">
              <a:spcBef>
                <a:spcPct val="0"/>
              </a:spcBef>
              <a:buFont typeface="Arial" pitchFamily="34" charset="0"/>
              <a:buChar char="•"/>
            </a:pPr>
            <a:r>
              <a:rPr lang="en-IN" b="1" dirty="0" smtClean="0">
                <a:solidFill>
                  <a:schemeClr val="bg2">
                    <a:lumMod val="25000"/>
                  </a:schemeClr>
                </a:solidFill>
              </a:rPr>
              <a:t>Once done, sign-in to YouTube, click on your profile picture displayed at the top right corner &gt; Creator Studio &gt; Channel &gt; Advanced: </a:t>
            </a:r>
            <a:endParaRPr lang="en-IN" b="1" dirty="0" smtClean="0">
              <a:solidFill>
                <a:schemeClr val="bg2">
                  <a:lumMod val="25000"/>
                </a:schemeClr>
              </a:solidFill>
            </a:endParaRPr>
          </a:p>
          <a:p>
            <a:pPr marL="231775" indent="-231775">
              <a:spcBef>
                <a:spcPct val="0"/>
              </a:spcBef>
              <a:buFont typeface="Arial" pitchFamily="34" charset="0"/>
              <a:buChar char="•"/>
            </a:pPr>
            <a:r>
              <a:rPr lang="en-IN" b="1" dirty="0" smtClean="0">
                <a:solidFill>
                  <a:schemeClr val="bg2">
                    <a:lumMod val="25000"/>
                  </a:schemeClr>
                </a:solidFill>
              </a:rPr>
              <a:t>Type your keywords in the Channel Keywords field and then click on Save: </a:t>
            </a:r>
            <a:endParaRPr lang="en-IN" b="1" dirty="0" smtClean="0">
              <a:solidFill>
                <a:schemeClr val="bg2">
                  <a:lumMod val="25000"/>
                </a:schemeClr>
              </a:solidFill>
            </a:endParaRPr>
          </a:p>
          <a:p>
            <a:pPr marL="231775" indent="-231775">
              <a:spcBef>
                <a:spcPct val="0"/>
              </a:spcBef>
              <a:buFont typeface="Arial" pitchFamily="34" charset="0"/>
              <a:buChar char="•"/>
            </a:pPr>
            <a:r>
              <a:rPr lang="en-IN" b="1" dirty="0" smtClean="0">
                <a:solidFill>
                  <a:schemeClr val="bg2">
                    <a:lumMod val="25000"/>
                  </a:schemeClr>
                </a:solidFill>
              </a:rPr>
              <a:t>Separate your keywords with a space and use quotation marks when search terms are in the form of short phrases.</a:t>
            </a:r>
            <a:endParaRPr lang="en-IN" b="1" dirty="0" smtClean="0">
              <a:solidFill>
                <a:schemeClr val="bg2">
                  <a:lumMod val="25000"/>
                </a:schemeClr>
              </a:solidFill>
            </a:endParaRPr>
          </a:p>
        </p:txBody>
      </p:sp>
      <p:pic>
        <p:nvPicPr>
          <p:cNvPr id="7" name="Picture 6" descr="http://static.ccm2.net/ccm.net/faq/images/pcyna7GeLJrONAzqgFbMOG7PL4gJFPLqp7R0uvkX3DA2TM3LHgoA9ZY6jXwpjALl-vv-s-.png"/>
          <p:cNvPicPr/>
          <p:nvPr/>
        </p:nvPicPr>
        <p:blipFill>
          <a:blip r:embed="rId3"/>
          <a:srcRect/>
          <a:stretch>
            <a:fillRect/>
          </a:stretch>
        </p:blipFill>
        <p:spPr bwMode="auto">
          <a:xfrm>
            <a:off x="6172200" y="1428750"/>
            <a:ext cx="1752600" cy="318135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10477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Create or edit channel art</a:t>
            </a:r>
          </a:p>
        </p:txBody>
      </p:sp>
      <p:sp>
        <p:nvSpPr>
          <p:cNvPr id="6" name="Rectangle 5"/>
          <p:cNvSpPr/>
          <p:nvPr/>
        </p:nvSpPr>
        <p:spPr>
          <a:xfrm>
            <a:off x="609600" y="1885950"/>
            <a:ext cx="8001000" cy="2215991"/>
          </a:xfrm>
          <a:prstGeom prst="rect">
            <a:avLst/>
          </a:prstGeom>
        </p:spPr>
        <p:txBody>
          <a:bodyPr wrap="square">
            <a:spAutoFit/>
          </a:bodyPr>
          <a:lstStyle/>
          <a:p>
            <a:pPr marL="231775" lvl="0" indent="-231775">
              <a:spcBef>
                <a:spcPct val="0"/>
              </a:spcBef>
              <a:buFont typeface="Arial" pitchFamily="34" charset="0"/>
              <a:buChar char="•"/>
            </a:pPr>
            <a:r>
              <a:rPr lang="en-IN" sz="2300" b="1" dirty="0" smtClean="0">
                <a:solidFill>
                  <a:schemeClr val="bg2">
                    <a:lumMod val="25000"/>
                  </a:schemeClr>
                </a:solidFill>
              </a:rPr>
              <a:t>Channel art shows as a banner at the top of your YouTube page. You can use it to brand your channel's identity and give your page a unique look and feel</a:t>
            </a:r>
            <a:r>
              <a:rPr lang="en-IN" sz="2300" b="1" dirty="0" smtClean="0">
                <a:solidFill>
                  <a:schemeClr val="bg2">
                    <a:lumMod val="25000"/>
                  </a:schemeClr>
                </a:solidFill>
              </a:rPr>
              <a:t>.</a:t>
            </a:r>
          </a:p>
          <a:p>
            <a:pPr marL="231775" lvl="0" indent="-231775">
              <a:spcBef>
                <a:spcPct val="0"/>
              </a:spcBef>
              <a:buFont typeface="Arial" pitchFamily="34" charset="0"/>
              <a:buChar char="•"/>
            </a:pPr>
            <a:r>
              <a:rPr lang="en-IN" sz="2300" b="1" dirty="0" smtClean="0">
                <a:solidFill>
                  <a:schemeClr val="bg2">
                    <a:lumMod val="25000"/>
                  </a:schemeClr>
                </a:solidFill>
              </a:rPr>
              <a:t>Use the guidelines and examples below to set up your design. Keep in mind that channel art looks different on desktop, mobile, and TV displays. </a:t>
            </a:r>
            <a:endParaRPr lang="en-IN" sz="2300" b="1" dirty="0" smtClean="0">
              <a:solidFill>
                <a:schemeClr val="bg2">
                  <a:lumMod val="25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7429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Create or edit channel art</a:t>
            </a:r>
          </a:p>
        </p:txBody>
      </p:sp>
      <p:sp>
        <p:nvSpPr>
          <p:cNvPr id="6" name="Rectangle 5"/>
          <p:cNvSpPr/>
          <p:nvPr/>
        </p:nvSpPr>
        <p:spPr>
          <a:xfrm>
            <a:off x="609600" y="1504950"/>
            <a:ext cx="8001000" cy="3139321"/>
          </a:xfrm>
          <a:prstGeom prst="rect">
            <a:avLst/>
          </a:prstGeom>
        </p:spPr>
        <p:txBody>
          <a:bodyPr wrap="square">
            <a:spAutoFit/>
          </a:bodyPr>
          <a:lstStyle/>
          <a:p>
            <a:pPr marL="231775" lvl="0" indent="-231775">
              <a:spcBef>
                <a:spcPct val="0"/>
              </a:spcBef>
              <a:buFont typeface="Arial" pitchFamily="34" charset="0"/>
              <a:buChar char="•"/>
            </a:pPr>
            <a:r>
              <a:rPr lang="en-IN" b="1" dirty="0" smtClean="0">
                <a:solidFill>
                  <a:schemeClr val="bg2">
                    <a:lumMod val="25000"/>
                  </a:schemeClr>
                </a:solidFill>
              </a:rPr>
              <a:t>On </a:t>
            </a:r>
            <a:r>
              <a:rPr lang="en-IN" b="1" dirty="0" smtClean="0">
                <a:solidFill>
                  <a:schemeClr val="bg2">
                    <a:lumMod val="25000"/>
                  </a:schemeClr>
                </a:solidFill>
              </a:rPr>
              <a:t>a computer, sign in to your YouTube account.</a:t>
            </a:r>
          </a:p>
          <a:p>
            <a:pPr marL="231775" lvl="0" indent="-231775">
              <a:spcBef>
                <a:spcPct val="0"/>
              </a:spcBef>
              <a:buFont typeface="Arial" pitchFamily="34" charset="0"/>
              <a:buChar char="•"/>
            </a:pPr>
            <a:r>
              <a:rPr lang="en-IN" b="1" dirty="0" smtClean="0">
                <a:solidFill>
                  <a:schemeClr val="bg2">
                    <a:lumMod val="25000"/>
                  </a:schemeClr>
                </a:solidFill>
              </a:rPr>
              <a:t>In the top right menu, select My Channel.</a:t>
            </a:r>
          </a:p>
          <a:p>
            <a:pPr marL="231775" lvl="0" indent="-231775">
              <a:spcBef>
                <a:spcPct val="0"/>
              </a:spcBef>
              <a:buFont typeface="Arial" pitchFamily="34" charset="0"/>
              <a:buChar char="•"/>
            </a:pPr>
            <a:r>
              <a:rPr lang="en-IN" b="1" dirty="0" smtClean="0">
                <a:solidFill>
                  <a:schemeClr val="bg2">
                    <a:lumMod val="25000"/>
                  </a:schemeClr>
                </a:solidFill>
              </a:rPr>
              <a:t>New channel art: Near the top of the screen, click Add channel art.</a:t>
            </a:r>
          </a:p>
          <a:p>
            <a:pPr marL="231775" lvl="0" indent="-231775">
              <a:spcBef>
                <a:spcPct val="0"/>
              </a:spcBef>
              <a:buFont typeface="Arial" pitchFamily="34" charset="0"/>
              <a:buChar char="•"/>
            </a:pPr>
            <a:r>
              <a:rPr lang="en-IN" b="1" dirty="0" smtClean="0">
                <a:solidFill>
                  <a:schemeClr val="bg2">
                    <a:lumMod val="25000"/>
                  </a:schemeClr>
                </a:solidFill>
              </a:rPr>
              <a:t>Existing channel art: Hover your cursor over the existing banner until you see the edit icon  </a:t>
            </a:r>
            <a:endParaRPr lang="en-IN" b="1" dirty="0" smtClean="0">
              <a:solidFill>
                <a:schemeClr val="bg2">
                  <a:lumMod val="25000"/>
                </a:schemeClr>
              </a:solidFill>
            </a:endParaRPr>
          </a:p>
          <a:p>
            <a:pPr marL="231775" lvl="0" indent="-231775">
              <a:spcBef>
                <a:spcPct val="0"/>
              </a:spcBef>
              <a:buFont typeface="Arial" pitchFamily="34" charset="0"/>
              <a:buChar char="•"/>
            </a:pPr>
            <a:r>
              <a:rPr lang="en-IN" b="1" dirty="0" smtClean="0">
                <a:solidFill>
                  <a:schemeClr val="bg2">
                    <a:lumMod val="25000"/>
                  </a:schemeClr>
                </a:solidFill>
              </a:rPr>
              <a:t>Click </a:t>
            </a:r>
            <a:r>
              <a:rPr lang="en-IN" b="1" dirty="0" smtClean="0">
                <a:solidFill>
                  <a:schemeClr val="bg2">
                    <a:lumMod val="25000"/>
                  </a:schemeClr>
                </a:solidFill>
              </a:rPr>
              <a:t>the icon and select Edit channel art.</a:t>
            </a:r>
          </a:p>
          <a:p>
            <a:pPr marL="231775" lvl="0" indent="-231775">
              <a:spcBef>
                <a:spcPct val="0"/>
              </a:spcBef>
              <a:buFont typeface="Arial" pitchFamily="34" charset="0"/>
              <a:buChar char="•"/>
            </a:pPr>
            <a:r>
              <a:rPr lang="en-IN" b="1" dirty="0" smtClean="0">
                <a:solidFill>
                  <a:schemeClr val="bg2">
                    <a:lumMod val="25000"/>
                  </a:schemeClr>
                </a:solidFill>
              </a:rPr>
              <a:t>Upload an image or photo from your computer or saved photos. You can also click the Gallery tab to choose an image from the YouTube photo library.</a:t>
            </a:r>
          </a:p>
          <a:p>
            <a:pPr marL="231775" lvl="0" indent="-231775">
              <a:spcBef>
                <a:spcPct val="0"/>
              </a:spcBef>
              <a:buFont typeface="Arial" pitchFamily="34" charset="0"/>
              <a:buChar char="•"/>
            </a:pPr>
            <a:r>
              <a:rPr lang="en-IN" b="1" dirty="0" smtClean="0">
                <a:solidFill>
                  <a:schemeClr val="bg2">
                    <a:lumMod val="25000"/>
                  </a:schemeClr>
                </a:solidFill>
              </a:rPr>
              <a:t>You'll see a preview of how the art will appear across different devices. To make changes, select Adjust the crop.</a:t>
            </a:r>
          </a:p>
          <a:p>
            <a:pPr marL="231775" lvl="0" indent="-231775">
              <a:spcBef>
                <a:spcPct val="0"/>
              </a:spcBef>
              <a:buFont typeface="Arial" pitchFamily="34" charset="0"/>
              <a:buChar char="•"/>
            </a:pPr>
            <a:r>
              <a:rPr lang="en-IN" b="1" dirty="0" smtClean="0">
                <a:solidFill>
                  <a:schemeClr val="bg2">
                    <a:lumMod val="25000"/>
                  </a:schemeClr>
                </a:solidFill>
              </a:rPr>
              <a:t>Click Select</a:t>
            </a:r>
            <a:r>
              <a:rPr lang="en-IN" b="1" dirty="0" smtClean="0">
                <a:solidFill>
                  <a:schemeClr val="bg2">
                    <a:lumMod val="25000"/>
                  </a:schemeClr>
                </a:solidFill>
              </a:rPr>
              <a:t>.</a:t>
            </a:r>
            <a:endParaRPr lang="en-IN" b="1" dirty="0" smtClean="0">
              <a:solidFill>
                <a:schemeClr val="bg2">
                  <a:lumMod val="25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838200" y="8953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Verification badges on channels</a:t>
            </a:r>
          </a:p>
        </p:txBody>
      </p:sp>
      <p:sp>
        <p:nvSpPr>
          <p:cNvPr id="6" name="Rectangle 5"/>
          <p:cNvSpPr/>
          <p:nvPr/>
        </p:nvSpPr>
        <p:spPr>
          <a:xfrm>
            <a:off x="762000" y="1733550"/>
            <a:ext cx="8001000" cy="2215991"/>
          </a:xfrm>
          <a:prstGeom prst="rect">
            <a:avLst/>
          </a:prstGeom>
        </p:spPr>
        <p:txBody>
          <a:bodyPr wrap="square">
            <a:spAutoFit/>
          </a:bodyPr>
          <a:lstStyle/>
          <a:p>
            <a:pPr marL="231775" lvl="0" indent="-231775">
              <a:spcBef>
                <a:spcPct val="0"/>
              </a:spcBef>
              <a:buFont typeface="Arial" pitchFamily="34" charset="0"/>
              <a:buChar char="•"/>
            </a:pPr>
            <a:r>
              <a:rPr lang="en-IN" sz="2300" b="1" dirty="0" smtClean="0">
                <a:solidFill>
                  <a:schemeClr val="bg2">
                    <a:lumMod val="25000"/>
                  </a:schemeClr>
                </a:solidFill>
              </a:rPr>
              <a:t>When you see a      verification checkmark next to a YouTube channel's name, it means that the channel belongs to an established creator or is the official channel of a brand, business, or organization.</a:t>
            </a:r>
          </a:p>
          <a:p>
            <a:pPr marL="231775" lvl="0" indent="-231775">
              <a:spcBef>
                <a:spcPct val="0"/>
              </a:spcBef>
              <a:buFont typeface="Arial" pitchFamily="34" charset="0"/>
              <a:buChar char="•"/>
            </a:pPr>
            <a:r>
              <a:rPr lang="en-IN" sz="2300" b="1" dirty="0" smtClean="0">
                <a:solidFill>
                  <a:schemeClr val="bg2">
                    <a:lumMod val="25000"/>
                  </a:schemeClr>
                </a:solidFill>
              </a:rPr>
              <a:t>Verification badges don't affect search results for the channel or grant access to additional features on YouTube.</a:t>
            </a:r>
          </a:p>
        </p:txBody>
      </p:sp>
      <p:pic>
        <p:nvPicPr>
          <p:cNvPr id="7" name="Picture 6" descr="https://lh3.googleusercontent.com/d6MAwFGrvCBXpDKd2b0GWVYZz3S-bjgDYig6-ssmY4ggrDHLYnXcW9DzMMx3tU6CKg=h18"/>
          <p:cNvPicPr/>
          <p:nvPr/>
        </p:nvPicPr>
        <p:blipFill>
          <a:blip r:embed="rId3"/>
          <a:srcRect/>
          <a:stretch>
            <a:fillRect/>
          </a:stretch>
        </p:blipFill>
        <p:spPr bwMode="auto">
          <a:xfrm>
            <a:off x="3124200" y="1809750"/>
            <a:ext cx="228600" cy="3048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838200" y="8953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How to get a verification badge </a:t>
            </a:r>
          </a:p>
        </p:txBody>
      </p:sp>
      <p:sp>
        <p:nvSpPr>
          <p:cNvPr id="6" name="Rectangle 5"/>
          <p:cNvSpPr/>
          <p:nvPr/>
        </p:nvSpPr>
        <p:spPr>
          <a:xfrm>
            <a:off x="762000" y="17335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Once your channel gets 100,000 subscribers, you’re eligible to submit a request to YouTube for a verification badge. </a:t>
            </a:r>
            <a:endParaRPr lang="en-IN" sz="2600" b="1" dirty="0" smtClean="0">
              <a:solidFill>
                <a:schemeClr val="bg2">
                  <a:lumMod val="25000"/>
                </a:schemeClr>
              </a:solidFill>
            </a:endParaRPr>
          </a:p>
          <a:p>
            <a:pPr marL="231775" lvl="0" indent="-231775">
              <a:spcBef>
                <a:spcPct val="0"/>
              </a:spcBef>
              <a:buFont typeface="Arial" pitchFamily="34" charset="0"/>
              <a:buChar char="•"/>
            </a:pPr>
            <a:r>
              <a:rPr lang="en-IN" sz="2600" b="1" dirty="0" smtClean="0">
                <a:solidFill>
                  <a:schemeClr val="bg2">
                    <a:lumMod val="25000"/>
                  </a:schemeClr>
                </a:solidFill>
              </a:rPr>
              <a:t>A lot of changes have been made to </a:t>
            </a:r>
            <a:r>
              <a:rPr lang="en-IN" sz="2600" b="1" dirty="0" smtClean="0">
                <a:solidFill>
                  <a:schemeClr val="bg2">
                    <a:lumMod val="25000"/>
                  </a:schemeClr>
                </a:solidFill>
              </a:rPr>
              <a:t>this process over time, so you may see many types of channels with verification badges on YouTube.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Customize channel layout</a:t>
            </a:r>
          </a:p>
        </p:txBody>
      </p:sp>
      <p:sp>
        <p:nvSpPr>
          <p:cNvPr id="6" name="Rectangle 5"/>
          <p:cNvSpPr/>
          <p:nvPr/>
        </p:nvSpPr>
        <p:spPr>
          <a:xfrm>
            <a:off x="533400" y="1504950"/>
            <a:ext cx="8305800" cy="2923877"/>
          </a:xfrm>
          <a:prstGeom prst="rect">
            <a:avLst/>
          </a:prstGeom>
        </p:spPr>
        <p:txBody>
          <a:bodyPr wrap="square">
            <a:spAutoFit/>
          </a:bodyPr>
          <a:lstStyle/>
          <a:p>
            <a:pPr marL="231775" lvl="0" indent="-231775">
              <a:spcBef>
                <a:spcPct val="0"/>
              </a:spcBef>
              <a:buFont typeface="Arial" pitchFamily="34" charset="0"/>
              <a:buChar char="•"/>
            </a:pPr>
            <a:r>
              <a:rPr lang="en-IN" sz="2300" b="1" dirty="0" smtClean="0">
                <a:solidFill>
                  <a:schemeClr val="bg2">
                    <a:lumMod val="25000"/>
                  </a:schemeClr>
                </a:solidFill>
              </a:rPr>
              <a:t>You can customize the layout of your channel so that viewers see what you want them to when they get to your page. If you don't customize the layout, all visitors will see your channel feed</a:t>
            </a:r>
            <a:r>
              <a:rPr lang="en-IN" sz="2300" b="1" dirty="0" smtClean="0">
                <a:solidFill>
                  <a:schemeClr val="bg2">
                    <a:lumMod val="25000"/>
                  </a:schemeClr>
                </a:solidFill>
              </a:rPr>
              <a:t>.</a:t>
            </a:r>
          </a:p>
          <a:p>
            <a:pPr marL="231775" lvl="0" indent="-231775">
              <a:spcBef>
                <a:spcPct val="0"/>
              </a:spcBef>
            </a:pPr>
            <a:endParaRPr lang="en-IN" sz="2300" b="1" dirty="0" smtClean="0">
              <a:solidFill>
                <a:schemeClr val="bg2">
                  <a:lumMod val="25000"/>
                </a:schemeClr>
              </a:solidFill>
            </a:endParaRPr>
          </a:p>
          <a:p>
            <a:pPr marL="231775" lvl="0" indent="-231775">
              <a:spcBef>
                <a:spcPct val="0"/>
              </a:spcBef>
              <a:buFont typeface="Arial" pitchFamily="34" charset="0"/>
              <a:buChar char="•"/>
            </a:pPr>
            <a:r>
              <a:rPr lang="en-IN" sz="2300" b="1" dirty="0" smtClean="0">
                <a:solidFill>
                  <a:schemeClr val="bg2">
                    <a:lumMod val="25000"/>
                  </a:schemeClr>
                </a:solidFill>
              </a:rPr>
              <a:t>This is recommended for creators who upload videos regularly. You can add a channel trailer, suggest content for your subscribers, and organize all your videos and playlists into sections</a:t>
            </a:r>
            <a:endParaRPr lang="en-IN" sz="2300" b="1" dirty="0" smtClean="0">
              <a:solidFill>
                <a:schemeClr val="bg2">
                  <a:lumMod val="25000"/>
                </a:schemeClr>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Customize channel layout</a:t>
            </a:r>
          </a:p>
        </p:txBody>
      </p:sp>
      <p:sp>
        <p:nvSpPr>
          <p:cNvPr id="6" name="Rectangle 5"/>
          <p:cNvSpPr/>
          <p:nvPr/>
        </p:nvSpPr>
        <p:spPr>
          <a:xfrm>
            <a:off x="533400" y="1504950"/>
            <a:ext cx="8305800" cy="2569934"/>
          </a:xfrm>
          <a:prstGeom prst="rect">
            <a:avLst/>
          </a:prstGeom>
        </p:spPr>
        <p:txBody>
          <a:bodyPr wrap="square">
            <a:spAutoFit/>
          </a:bodyPr>
          <a:lstStyle/>
          <a:p>
            <a:pPr marL="231775" lvl="0" indent="-231775">
              <a:spcBef>
                <a:spcPct val="0"/>
              </a:spcBef>
              <a:buFont typeface="Arial" pitchFamily="34" charset="0"/>
              <a:buChar char="•"/>
            </a:pPr>
            <a:r>
              <a:rPr lang="en-IN" sz="2300" b="1" dirty="0" smtClean="0">
                <a:solidFill>
                  <a:schemeClr val="bg2">
                    <a:lumMod val="25000"/>
                  </a:schemeClr>
                </a:solidFill>
              </a:rPr>
              <a:t>Before you can customize your layout, you need to turn this feature on:</a:t>
            </a:r>
          </a:p>
          <a:p>
            <a:pPr marL="231775" lvl="0" indent="-231775">
              <a:spcBef>
                <a:spcPct val="0"/>
              </a:spcBef>
              <a:buFont typeface="Arial" pitchFamily="34" charset="0"/>
              <a:buChar char="•"/>
            </a:pPr>
            <a:r>
              <a:rPr lang="en-IN" sz="2300" b="1" dirty="0" smtClean="0">
                <a:solidFill>
                  <a:schemeClr val="bg2">
                    <a:lumMod val="25000"/>
                  </a:schemeClr>
                </a:solidFill>
              </a:rPr>
              <a:t>On a computer, sign in to your YouTube account.</a:t>
            </a:r>
          </a:p>
          <a:p>
            <a:pPr marL="231775" lvl="0" indent="-231775">
              <a:spcBef>
                <a:spcPct val="0"/>
              </a:spcBef>
              <a:buFont typeface="Arial" pitchFamily="34" charset="0"/>
              <a:buChar char="•"/>
            </a:pPr>
            <a:r>
              <a:rPr lang="en-IN" sz="2300" b="1" dirty="0" smtClean="0">
                <a:solidFill>
                  <a:schemeClr val="bg2">
                    <a:lumMod val="25000"/>
                  </a:schemeClr>
                </a:solidFill>
              </a:rPr>
              <a:t>In the left menu, click My Channel. </a:t>
            </a:r>
          </a:p>
          <a:p>
            <a:pPr marL="231775" lvl="0" indent="-231775">
              <a:spcBef>
                <a:spcPct val="0"/>
              </a:spcBef>
              <a:buFont typeface="Arial" pitchFamily="34" charset="0"/>
              <a:buChar char="•"/>
            </a:pPr>
            <a:r>
              <a:rPr lang="en-IN" sz="2300" b="1" dirty="0" smtClean="0">
                <a:solidFill>
                  <a:schemeClr val="bg2">
                    <a:lumMod val="25000"/>
                  </a:schemeClr>
                </a:solidFill>
              </a:rPr>
              <a:t>Under your channel's banner, click the settings icon  . </a:t>
            </a:r>
          </a:p>
          <a:p>
            <a:pPr marL="231775" lvl="0" indent="-231775">
              <a:spcBef>
                <a:spcPct val="0"/>
              </a:spcBef>
              <a:buFont typeface="Arial" pitchFamily="34" charset="0"/>
              <a:buChar char="•"/>
            </a:pPr>
            <a:r>
              <a:rPr lang="en-IN" sz="2300" b="1" dirty="0" smtClean="0">
                <a:solidFill>
                  <a:schemeClr val="bg2">
                    <a:lumMod val="25000"/>
                  </a:schemeClr>
                </a:solidFill>
              </a:rPr>
              <a:t>Toggle Customize the layout of your channel to on.</a:t>
            </a:r>
          </a:p>
          <a:p>
            <a:pPr marL="231775" lvl="0" indent="-231775">
              <a:spcBef>
                <a:spcPct val="0"/>
              </a:spcBef>
              <a:buFont typeface="Arial" pitchFamily="34" charset="0"/>
              <a:buChar char="•"/>
            </a:pPr>
            <a:r>
              <a:rPr lang="en-IN" sz="2300" b="1" dirty="0" smtClean="0">
                <a:solidFill>
                  <a:schemeClr val="bg2">
                    <a:lumMod val="25000"/>
                  </a:schemeClr>
                </a:solidFill>
              </a:rPr>
              <a:t>Click Save.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8191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Organize content with channel sections</a:t>
            </a:r>
            <a:endParaRPr lang="en-IN" sz="3600" b="1" dirty="0" smtClean="0">
              <a:solidFill>
                <a:schemeClr val="accent6">
                  <a:lumMod val="75000"/>
                </a:schemeClr>
              </a:solidFill>
              <a:latin typeface="Georgia" pitchFamily="18" charset="0"/>
            </a:endParaRPr>
          </a:p>
        </p:txBody>
      </p:sp>
      <p:sp>
        <p:nvSpPr>
          <p:cNvPr id="6" name="Rectangle 5"/>
          <p:cNvSpPr/>
          <p:nvPr/>
        </p:nvSpPr>
        <p:spPr>
          <a:xfrm>
            <a:off x="533400" y="20383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 can organize and promote content that you want to highlight on your channel using channel sections. A section lets you group videos together in a particular way so that your audience can make easier decisions about what they want to watch. You can have up to 10 sections on one channel.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914400" y="1352550"/>
            <a:ext cx="7315200" cy="2862322"/>
          </a:xfrm>
          <a:prstGeom prst="rect">
            <a:avLst/>
          </a:prstGeom>
        </p:spPr>
        <p:txBody>
          <a:bodyPr wrap="square">
            <a:spAutoFit/>
          </a:bodyPr>
          <a:lstStyle/>
          <a:p>
            <a:pPr lvl="0" algn="ctr">
              <a:spcBef>
                <a:spcPct val="0"/>
              </a:spcBef>
              <a:defRPr/>
            </a:pPr>
            <a:r>
              <a:rPr lang="en-IN" sz="3600" b="1" dirty="0">
                <a:solidFill>
                  <a:schemeClr val="bg2">
                    <a:lumMod val="25000"/>
                  </a:schemeClr>
                </a:solidFill>
                <a:latin typeface="Georgia" pitchFamily="18" charset="0"/>
                <a:ea typeface="Verdana" pitchFamily="34" charset="0"/>
                <a:cs typeface="Verdana" pitchFamily="34" charset="0"/>
              </a:rPr>
              <a:t>Video </a:t>
            </a:r>
            <a:r>
              <a:rPr lang="en-IN" sz="3600" b="1" dirty="0" smtClean="0">
                <a:solidFill>
                  <a:schemeClr val="bg2">
                    <a:lumMod val="25000"/>
                  </a:schemeClr>
                </a:solidFill>
                <a:latin typeface="Georgia" pitchFamily="18" charset="0"/>
                <a:ea typeface="Verdana" pitchFamily="34" charset="0"/>
                <a:cs typeface="Verdana" pitchFamily="34" charset="0"/>
              </a:rPr>
              <a:t>#3</a:t>
            </a:r>
          </a:p>
          <a:p>
            <a:pPr lvl="0" algn="ctr">
              <a:spcBef>
                <a:spcPct val="0"/>
              </a:spcBef>
              <a:defRPr/>
            </a:pPr>
            <a:endParaRPr lang="en-IN" sz="3600" b="1" dirty="0" smtClean="0">
              <a:solidFill>
                <a:schemeClr val="accent5">
                  <a:lumMod val="75000"/>
                </a:schemeClr>
              </a:solidFill>
              <a:latin typeface="Georgia" pitchFamily="18" charset="0"/>
              <a:ea typeface="Verdana" pitchFamily="34" charset="0"/>
              <a:cs typeface="Verdana" pitchFamily="34" charset="0"/>
            </a:endParaRPr>
          </a:p>
          <a:p>
            <a:pPr lvl="0" algn="ctr">
              <a:spcBef>
                <a:spcPct val="0"/>
              </a:spcBef>
              <a:defRPr/>
            </a:pPr>
            <a:r>
              <a:rPr lang="en-IN" sz="3600" b="1" dirty="0" smtClean="0">
                <a:solidFill>
                  <a:schemeClr val="accent6">
                    <a:lumMod val="75000"/>
                  </a:schemeClr>
                </a:solidFill>
                <a:latin typeface="+mj-lt"/>
                <a:ea typeface="Verdana" pitchFamily="34" charset="0"/>
                <a:cs typeface="Verdana" pitchFamily="34" charset="0"/>
              </a:rPr>
              <a:t>The Technical Guide to setting up a YouTube Channel – </a:t>
            </a:r>
          </a:p>
          <a:p>
            <a:pPr lvl="0" algn="ctr">
              <a:spcBef>
                <a:spcPct val="0"/>
              </a:spcBef>
              <a:defRPr/>
            </a:pPr>
            <a:r>
              <a:rPr lang="en-IN" sz="3600" b="1" dirty="0" smtClean="0">
                <a:solidFill>
                  <a:schemeClr val="accent6">
                    <a:lumMod val="75000"/>
                  </a:schemeClr>
                </a:solidFill>
                <a:latin typeface="+mj-lt"/>
                <a:ea typeface="Verdana" pitchFamily="34" charset="0"/>
                <a:cs typeface="Verdana" pitchFamily="34" charset="0"/>
              </a:rPr>
              <a:t>Step by Step</a:t>
            </a:r>
          </a:p>
        </p:txBody>
      </p:sp>
      <p:sp>
        <p:nvSpPr>
          <p:cNvPr id="8" name="Rectangle 7"/>
          <p:cNvSpPr/>
          <p:nvPr/>
        </p:nvSpPr>
        <p:spPr>
          <a:xfrm>
            <a:off x="1752600" y="2914650"/>
            <a:ext cx="5410200" cy="369332"/>
          </a:xfrm>
          <a:prstGeom prst="rect">
            <a:avLst/>
          </a:prstGeom>
        </p:spPr>
        <p:txBody>
          <a:bodyPr wrap="square">
            <a:spAutoFit/>
          </a:bodyPr>
          <a:lstStyle/>
          <a:p>
            <a:pPr marL="342900" lvl="0" indent="-342900" algn="ctr">
              <a:spcBef>
                <a:spcPct val="20000"/>
              </a:spcBef>
              <a:defRPr/>
            </a:pPr>
            <a:endParaRPr lang="en-IN" b="1" dirty="0">
              <a:solidFill>
                <a:schemeClr val="accent6">
                  <a:lumMod val="75000"/>
                </a:schemeClr>
              </a:solidFill>
              <a:ea typeface="Verdana" pitchFamily="34" charset="0"/>
              <a:cs typeface="Verdana"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457200" y="1047750"/>
            <a:ext cx="8458200" cy="615553"/>
          </a:xfrm>
          <a:prstGeom prst="rect">
            <a:avLst/>
          </a:prstGeom>
        </p:spPr>
        <p:txBody>
          <a:bodyPr wrap="square">
            <a:spAutoFit/>
          </a:bodyPr>
          <a:lstStyle/>
          <a:p>
            <a:pPr>
              <a:spcBef>
                <a:spcPct val="0"/>
              </a:spcBef>
            </a:pPr>
            <a:r>
              <a:rPr lang="en-IN" sz="3400" b="1" dirty="0" smtClean="0">
                <a:solidFill>
                  <a:schemeClr val="accent6">
                    <a:lumMod val="75000"/>
                  </a:schemeClr>
                </a:solidFill>
                <a:latin typeface="Georgia" pitchFamily="18" charset="0"/>
              </a:rPr>
              <a:t>Opt in to channel recommendations</a:t>
            </a:r>
          </a:p>
        </p:txBody>
      </p:sp>
      <p:sp>
        <p:nvSpPr>
          <p:cNvPr id="6" name="Rectangle 5"/>
          <p:cNvSpPr/>
          <p:nvPr/>
        </p:nvSpPr>
        <p:spPr>
          <a:xfrm>
            <a:off x="457200" y="18859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 can opt in to have your YouTube channel listed on other channels that your potential viewers might be watching. This section is called "Related channels" and you can see it on the right side of channel pages while using YouTube on a computer.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381000" y="590550"/>
            <a:ext cx="8229600" cy="1107996"/>
          </a:xfrm>
          <a:prstGeom prst="rect">
            <a:avLst/>
          </a:prstGeom>
        </p:spPr>
        <p:txBody>
          <a:bodyPr wrap="square">
            <a:spAutoFit/>
          </a:bodyPr>
          <a:lstStyle/>
          <a:p>
            <a:pPr>
              <a:spcBef>
                <a:spcPct val="0"/>
              </a:spcBef>
            </a:pPr>
            <a:r>
              <a:rPr lang="en-IN" sz="3300" b="1" dirty="0" smtClean="0">
                <a:solidFill>
                  <a:schemeClr val="accent6">
                    <a:lumMod val="75000"/>
                  </a:schemeClr>
                </a:solidFill>
                <a:latin typeface="Georgia" pitchFamily="18" charset="0"/>
              </a:rPr>
              <a:t>Turn your channel recommendation on or off</a:t>
            </a:r>
          </a:p>
        </p:txBody>
      </p:sp>
      <p:sp>
        <p:nvSpPr>
          <p:cNvPr id="6" name="Rectangle 5"/>
          <p:cNvSpPr/>
          <p:nvPr/>
        </p:nvSpPr>
        <p:spPr>
          <a:xfrm>
            <a:off x="533400" y="1809750"/>
            <a:ext cx="8001000" cy="2862322"/>
          </a:xfrm>
          <a:prstGeom prst="rect">
            <a:avLst/>
          </a:prstGeom>
        </p:spPr>
        <p:txBody>
          <a:bodyPr wrap="square">
            <a:spAutoFit/>
          </a:bodyPr>
          <a:lstStyle/>
          <a:p>
            <a:pPr marL="177800" lvl="0" indent="-177800" fontAlgn="base">
              <a:buFont typeface="Arial" pitchFamily="34" charset="0"/>
              <a:buChar char="•"/>
            </a:pPr>
            <a:r>
              <a:rPr lang="en-US" b="1" dirty="0" smtClean="0"/>
              <a:t>Sign in to your YouTube channel.</a:t>
            </a:r>
            <a:endParaRPr lang="en-US" sz="2800" b="1" dirty="0" smtClean="0"/>
          </a:p>
          <a:p>
            <a:pPr marL="177800" lvl="0" indent="-177800" fontAlgn="base">
              <a:buFont typeface="Arial" pitchFamily="34" charset="0"/>
              <a:buChar char="•"/>
            </a:pPr>
            <a:r>
              <a:rPr lang="en-US" b="1" dirty="0" smtClean="0"/>
              <a:t>In the top right, click your account icon &gt; Creator Studio.</a:t>
            </a:r>
            <a:endParaRPr lang="en-US" sz="2800" b="1" dirty="0" smtClean="0"/>
          </a:p>
          <a:p>
            <a:pPr marL="177800" lvl="0" indent="-177800" fontAlgn="base">
              <a:buFont typeface="Arial" pitchFamily="34" charset="0"/>
              <a:buChar char="•"/>
            </a:pPr>
            <a:r>
              <a:rPr lang="en-US" b="1" dirty="0" smtClean="0"/>
              <a:t>In the left menu, select Channel &gt; Advanced.</a:t>
            </a:r>
            <a:endParaRPr lang="en-US" sz="2800" b="1" dirty="0" smtClean="0"/>
          </a:p>
          <a:p>
            <a:pPr marL="177800" lvl="0" indent="-177800" fontAlgn="base">
              <a:buFont typeface="Arial" pitchFamily="34" charset="0"/>
              <a:buChar char="•"/>
            </a:pPr>
            <a:r>
              <a:rPr lang="en-US" b="1" dirty="0" smtClean="0"/>
              <a:t>Under "Channel recommendations," opt in or out:</a:t>
            </a:r>
            <a:endParaRPr lang="en-US" sz="2800" b="1" dirty="0" smtClean="0"/>
          </a:p>
          <a:p>
            <a:pPr lvl="1" fontAlgn="base">
              <a:buFont typeface="Arial" pitchFamily="34" charset="0"/>
              <a:buChar char="•"/>
            </a:pPr>
            <a:r>
              <a:rPr lang="en-US" b="1" dirty="0" smtClean="0"/>
              <a:t>To opt in:</a:t>
            </a:r>
            <a:r>
              <a:rPr lang="en-US" dirty="0" smtClean="0"/>
              <a:t> Select "Allow my channel to appear in other channels' recommendations." This allows your channel to appear in "Related channels" sections across YouTube.</a:t>
            </a:r>
            <a:endParaRPr lang="en-US" sz="2800" dirty="0" smtClean="0"/>
          </a:p>
          <a:p>
            <a:pPr lvl="1" fontAlgn="base">
              <a:buFont typeface="Arial" pitchFamily="34" charset="0"/>
              <a:buChar char="•"/>
            </a:pPr>
            <a:r>
              <a:rPr lang="en-US" b="1" dirty="0" smtClean="0"/>
              <a:t>To opt out:</a:t>
            </a:r>
            <a:r>
              <a:rPr lang="en-US" dirty="0" smtClean="0"/>
              <a:t> Select "Do not allow my channel to appear in other channels' recommendations." This removes the entire "Related channels" section from your channel page.</a:t>
            </a:r>
            <a:endParaRPr lang="en-US"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1107996"/>
          </a:xfrm>
          <a:prstGeom prst="rect">
            <a:avLst/>
          </a:prstGeom>
        </p:spPr>
        <p:txBody>
          <a:bodyPr wrap="square">
            <a:spAutoFit/>
          </a:bodyPr>
          <a:lstStyle/>
          <a:p>
            <a:pPr>
              <a:spcBef>
                <a:spcPct val="0"/>
              </a:spcBef>
            </a:pPr>
            <a:r>
              <a:rPr lang="en-IN" sz="3300" b="1" dirty="0" smtClean="0">
                <a:solidFill>
                  <a:schemeClr val="accent6">
                    <a:lumMod val="75000"/>
                  </a:schemeClr>
                </a:solidFill>
                <a:latin typeface="Georgia" pitchFamily="18" charset="0"/>
              </a:rPr>
              <a:t>How to add </a:t>
            </a:r>
            <a:r>
              <a:rPr lang="en-IN" sz="3300" b="1" dirty="0" smtClean="0">
                <a:solidFill>
                  <a:schemeClr val="accent6">
                    <a:lumMod val="75000"/>
                  </a:schemeClr>
                </a:solidFill>
                <a:latin typeface="Georgia" pitchFamily="18" charset="0"/>
              </a:rPr>
              <a:t>web links </a:t>
            </a:r>
            <a:r>
              <a:rPr lang="en-IN" sz="3300" b="1" dirty="0" smtClean="0">
                <a:solidFill>
                  <a:schemeClr val="accent6">
                    <a:lumMod val="75000"/>
                  </a:schemeClr>
                </a:solidFill>
                <a:latin typeface="Georgia" pitchFamily="18" charset="0"/>
              </a:rPr>
              <a:t>to your channel</a:t>
            </a:r>
          </a:p>
        </p:txBody>
      </p:sp>
      <p:sp>
        <p:nvSpPr>
          <p:cNvPr id="6" name="Rectangle 5"/>
          <p:cNvSpPr/>
          <p:nvPr/>
        </p:nvSpPr>
        <p:spPr>
          <a:xfrm>
            <a:off x="457200" y="1885950"/>
            <a:ext cx="5486400" cy="2308324"/>
          </a:xfrm>
          <a:prstGeom prst="rect">
            <a:avLst/>
          </a:prstGeom>
        </p:spPr>
        <p:txBody>
          <a:bodyPr wrap="square">
            <a:spAutoFit/>
          </a:bodyPr>
          <a:lstStyle/>
          <a:p>
            <a:pPr marL="231775" lvl="0" indent="-231775">
              <a:spcBef>
                <a:spcPct val="0"/>
              </a:spcBef>
              <a:buFont typeface="Arial" pitchFamily="34" charset="0"/>
              <a:buChar char="•"/>
            </a:pPr>
            <a:r>
              <a:rPr lang="en-IN" b="1" dirty="0" smtClean="0">
                <a:solidFill>
                  <a:schemeClr val="bg2">
                    <a:lumMod val="25000"/>
                  </a:schemeClr>
                </a:solidFill>
              </a:rPr>
              <a:t>Web links </a:t>
            </a:r>
            <a:r>
              <a:rPr lang="en-IN" b="1" dirty="0" smtClean="0">
                <a:solidFill>
                  <a:schemeClr val="bg2">
                    <a:lumMod val="25000"/>
                  </a:schemeClr>
                </a:solidFill>
              </a:rPr>
              <a:t>may include:</a:t>
            </a:r>
          </a:p>
          <a:p>
            <a:pPr marL="231775" lvl="0" indent="-231775">
              <a:spcBef>
                <a:spcPct val="0"/>
              </a:spcBef>
              <a:buFont typeface="Arial" pitchFamily="34" charset="0"/>
              <a:buChar char="•"/>
            </a:pPr>
            <a:r>
              <a:rPr lang="en-IN" b="1" dirty="0" smtClean="0">
                <a:solidFill>
                  <a:schemeClr val="bg2">
                    <a:lumMod val="25000"/>
                  </a:schemeClr>
                </a:solidFill>
              </a:rPr>
              <a:t>A link to your social profiles (Twitter, Facebook...)</a:t>
            </a:r>
          </a:p>
          <a:p>
            <a:pPr marL="231775" lvl="0" indent="-231775">
              <a:spcBef>
                <a:spcPct val="0"/>
              </a:spcBef>
              <a:buFont typeface="Arial" pitchFamily="34" charset="0"/>
              <a:buChar char="•"/>
            </a:pPr>
            <a:r>
              <a:rPr lang="en-IN" b="1" dirty="0" smtClean="0">
                <a:solidFill>
                  <a:schemeClr val="bg2">
                    <a:lumMod val="25000"/>
                  </a:schemeClr>
                </a:solidFill>
              </a:rPr>
              <a:t>Your email address.</a:t>
            </a:r>
          </a:p>
          <a:p>
            <a:pPr marL="231775" lvl="0" indent="-231775">
              <a:spcBef>
                <a:spcPct val="0"/>
              </a:spcBef>
              <a:buFont typeface="Arial" pitchFamily="34" charset="0"/>
              <a:buChar char="•"/>
            </a:pPr>
            <a:r>
              <a:rPr lang="en-IN" b="1" dirty="0" smtClean="0">
                <a:solidFill>
                  <a:schemeClr val="bg2">
                    <a:lumMod val="25000"/>
                  </a:schemeClr>
                </a:solidFill>
              </a:rPr>
              <a:t>A link to your website or blog.</a:t>
            </a:r>
          </a:p>
          <a:p>
            <a:pPr marL="231775" lvl="0" indent="-231775">
              <a:spcBef>
                <a:spcPct val="0"/>
              </a:spcBef>
            </a:pPr>
            <a:r>
              <a:rPr lang="en-IN" b="1" dirty="0" smtClean="0">
                <a:solidFill>
                  <a:schemeClr val="bg2">
                    <a:lumMod val="25000"/>
                  </a:schemeClr>
                </a:solidFill>
              </a:rPr>
              <a:t/>
            </a:r>
            <a:br>
              <a:rPr lang="en-IN" b="1" dirty="0" smtClean="0">
                <a:solidFill>
                  <a:schemeClr val="bg2">
                    <a:lumMod val="25000"/>
                  </a:schemeClr>
                </a:solidFill>
              </a:rPr>
            </a:br>
            <a:r>
              <a:rPr lang="en-IN" b="1" dirty="0" smtClean="0">
                <a:solidFill>
                  <a:schemeClr val="bg2">
                    <a:lumMod val="25000"/>
                  </a:schemeClr>
                </a:solidFill>
              </a:rPr>
              <a:t>Here's how to get started:</a:t>
            </a:r>
          </a:p>
          <a:p>
            <a:pPr marL="231775" lvl="0" indent="-231775">
              <a:spcBef>
                <a:spcPct val="0"/>
              </a:spcBef>
              <a:buFont typeface="Arial" pitchFamily="34" charset="0"/>
              <a:buChar char="•"/>
            </a:pPr>
            <a:r>
              <a:rPr lang="en-IN" b="1" dirty="0" smtClean="0">
                <a:solidFill>
                  <a:schemeClr val="bg2">
                    <a:lumMod val="25000"/>
                  </a:schemeClr>
                </a:solidFill>
              </a:rPr>
              <a:t>Sign-in to your </a:t>
            </a:r>
            <a:r>
              <a:rPr lang="en-IN" b="1" dirty="0" smtClean="0">
                <a:solidFill>
                  <a:schemeClr val="bg2">
                    <a:lumMod val="25000"/>
                  </a:schemeClr>
                </a:solidFill>
              </a:rPr>
              <a:t>YouTube </a:t>
            </a:r>
            <a:r>
              <a:rPr lang="en-IN" b="1" dirty="0" smtClean="0">
                <a:solidFill>
                  <a:schemeClr val="bg2">
                    <a:lumMod val="25000"/>
                  </a:schemeClr>
                </a:solidFill>
              </a:rPr>
              <a:t>channel.</a:t>
            </a:r>
          </a:p>
          <a:p>
            <a:pPr marL="231775" lvl="0" indent="-231775">
              <a:spcBef>
                <a:spcPct val="0"/>
              </a:spcBef>
              <a:buFont typeface="Arial" pitchFamily="34" charset="0"/>
              <a:buChar char="•"/>
            </a:pPr>
            <a:r>
              <a:rPr lang="en-IN" b="1" dirty="0" smtClean="0">
                <a:solidFill>
                  <a:schemeClr val="bg2">
                    <a:lumMod val="25000"/>
                  </a:schemeClr>
                </a:solidFill>
              </a:rPr>
              <a:t>Click on the Menu button &gt; My Channel.</a:t>
            </a:r>
          </a:p>
        </p:txBody>
      </p:sp>
      <p:pic>
        <p:nvPicPr>
          <p:cNvPr id="7" name="Picture 6" descr="http://static.ccm2.net/ccm.net/pictures/ELa5nvLFbIxBLYeh3bmWuWPJjVLoe4ZI4brWvkI1P20O7fSQZGtDVQioCqhVQVi8-mychan-s-.png"/>
          <p:cNvPicPr/>
          <p:nvPr/>
        </p:nvPicPr>
        <p:blipFill>
          <a:blip r:embed="rId3"/>
          <a:srcRect/>
          <a:stretch>
            <a:fillRect/>
          </a:stretch>
        </p:blipFill>
        <p:spPr bwMode="auto">
          <a:xfrm>
            <a:off x="6019800" y="1885950"/>
            <a:ext cx="2217420" cy="193548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666750"/>
            <a:ext cx="7848600" cy="1138773"/>
          </a:xfrm>
          <a:prstGeom prst="rect">
            <a:avLst/>
          </a:prstGeom>
        </p:spPr>
        <p:txBody>
          <a:bodyPr wrap="square">
            <a:spAutoFit/>
          </a:bodyPr>
          <a:lstStyle/>
          <a:p>
            <a:pPr>
              <a:spcBef>
                <a:spcPct val="0"/>
              </a:spcBef>
            </a:pPr>
            <a:r>
              <a:rPr lang="en-IN" sz="3400" b="1" dirty="0" smtClean="0">
                <a:solidFill>
                  <a:schemeClr val="accent6">
                    <a:lumMod val="75000"/>
                  </a:schemeClr>
                </a:solidFill>
                <a:latin typeface="Georgia" pitchFamily="18" charset="0"/>
              </a:rPr>
              <a:t>How to add </a:t>
            </a:r>
            <a:r>
              <a:rPr lang="en-IN" sz="3400" b="1" dirty="0" smtClean="0">
                <a:solidFill>
                  <a:schemeClr val="accent6">
                    <a:lumMod val="75000"/>
                  </a:schemeClr>
                </a:solidFill>
                <a:latin typeface="Georgia" pitchFamily="18" charset="0"/>
              </a:rPr>
              <a:t>web links </a:t>
            </a:r>
            <a:r>
              <a:rPr lang="en-IN" sz="3400" b="1" dirty="0" smtClean="0">
                <a:solidFill>
                  <a:schemeClr val="accent6">
                    <a:lumMod val="75000"/>
                  </a:schemeClr>
                </a:solidFill>
                <a:latin typeface="Georgia" pitchFamily="18" charset="0"/>
              </a:rPr>
              <a:t>to your channel</a:t>
            </a:r>
          </a:p>
        </p:txBody>
      </p:sp>
      <p:sp>
        <p:nvSpPr>
          <p:cNvPr id="6" name="Rectangle 5"/>
          <p:cNvSpPr/>
          <p:nvPr/>
        </p:nvSpPr>
        <p:spPr>
          <a:xfrm>
            <a:off x="457200" y="1885950"/>
            <a:ext cx="5486400" cy="3139321"/>
          </a:xfrm>
          <a:prstGeom prst="rect">
            <a:avLst/>
          </a:prstGeom>
        </p:spPr>
        <p:txBody>
          <a:bodyPr wrap="square">
            <a:spAutoFit/>
          </a:bodyPr>
          <a:lstStyle/>
          <a:p>
            <a:pPr marL="231775" lvl="0" indent="-231775">
              <a:spcBef>
                <a:spcPct val="0"/>
              </a:spcBef>
              <a:buFont typeface="Arial" pitchFamily="34" charset="0"/>
              <a:buChar char="•"/>
            </a:pPr>
            <a:r>
              <a:rPr lang="en-IN" b="1" dirty="0" smtClean="0">
                <a:solidFill>
                  <a:schemeClr val="bg2">
                    <a:lumMod val="25000"/>
                  </a:schemeClr>
                </a:solidFill>
              </a:rPr>
              <a:t>Go to the About tab and click on +Links. </a:t>
            </a:r>
          </a:p>
          <a:p>
            <a:pPr marL="231775" lvl="0" indent="-231775">
              <a:spcBef>
                <a:spcPct val="0"/>
              </a:spcBef>
              <a:buFont typeface="Arial" pitchFamily="34" charset="0"/>
              <a:buChar char="•"/>
            </a:pPr>
            <a:r>
              <a:rPr lang="en-IN" b="1" dirty="0" smtClean="0">
                <a:solidFill>
                  <a:schemeClr val="bg2">
                    <a:lumMod val="25000"/>
                  </a:schemeClr>
                </a:solidFill>
              </a:rPr>
              <a:t>Enter your email address in the first field:</a:t>
            </a:r>
          </a:p>
          <a:p>
            <a:pPr marL="231775" lvl="0" indent="-231775">
              <a:spcBef>
                <a:spcPct val="0"/>
              </a:spcBef>
              <a:buFont typeface="Arial" pitchFamily="34" charset="0"/>
              <a:buChar char="•"/>
            </a:pPr>
            <a:r>
              <a:rPr lang="en-IN" b="1" dirty="0" smtClean="0">
                <a:solidFill>
                  <a:schemeClr val="bg2">
                    <a:lumMod val="25000"/>
                  </a:schemeClr>
                </a:solidFill>
              </a:rPr>
              <a:t>To </a:t>
            </a:r>
            <a:r>
              <a:rPr lang="en-IN" b="1" dirty="0" smtClean="0">
                <a:solidFill>
                  <a:schemeClr val="bg2">
                    <a:lumMod val="25000"/>
                  </a:schemeClr>
                </a:solidFill>
              </a:rPr>
              <a:t>add a link to your blog or website, scroll to the CUSTOM LINKS section and click on the </a:t>
            </a:r>
            <a:r>
              <a:rPr lang="en-IN" b="1" dirty="0" smtClean="0">
                <a:solidFill>
                  <a:schemeClr val="bg2">
                    <a:lumMod val="25000"/>
                  </a:schemeClr>
                </a:solidFill>
              </a:rPr>
              <a:t>Add button:</a:t>
            </a:r>
          </a:p>
          <a:p>
            <a:pPr marL="231775" indent="-231775">
              <a:spcBef>
                <a:spcPct val="0"/>
              </a:spcBef>
              <a:buFont typeface="Arial" pitchFamily="34" charset="0"/>
              <a:buChar char="•"/>
            </a:pPr>
            <a:r>
              <a:rPr lang="en-US" dirty="0" smtClean="0"/>
              <a:t>To add a link to a social profile, scroll to the </a:t>
            </a:r>
            <a:r>
              <a:rPr lang="en-US" b="1" dirty="0" smtClean="0"/>
              <a:t>SOCIAL LINKS</a:t>
            </a:r>
            <a:r>
              <a:rPr lang="en-US" dirty="0" smtClean="0"/>
              <a:t> section and click on the Add button. Use the drop menu to select the service of your choice and paste the URL of your social profile in the adjacent field:</a:t>
            </a:r>
          </a:p>
          <a:p>
            <a:pPr marL="231775" lvl="0" indent="-231775">
              <a:spcBef>
                <a:spcPct val="0"/>
              </a:spcBef>
              <a:buFont typeface="Arial" pitchFamily="34" charset="0"/>
              <a:buChar char="•"/>
            </a:pPr>
            <a:endParaRPr lang="en-IN" b="1" dirty="0" smtClean="0">
              <a:solidFill>
                <a:schemeClr val="bg2">
                  <a:lumMod val="25000"/>
                </a:schemeClr>
              </a:solidFill>
            </a:endParaRPr>
          </a:p>
        </p:txBody>
      </p:sp>
      <p:pic>
        <p:nvPicPr>
          <p:cNvPr id="10" name="Picture 9" descr="http://static.ccm2.net/ccm.net/pictures/huhMizHIIOhBDLM3Z7xCss3884PL8ppyoTmotukZTAFoolg15B5aBU1UgLaAgx6X-mychan2-s-.png"/>
          <p:cNvPicPr/>
          <p:nvPr/>
        </p:nvPicPr>
        <p:blipFill>
          <a:blip r:embed="rId3"/>
          <a:srcRect/>
          <a:stretch>
            <a:fillRect/>
          </a:stretch>
        </p:blipFill>
        <p:spPr bwMode="auto">
          <a:xfrm>
            <a:off x="6019800" y="1733550"/>
            <a:ext cx="2788920" cy="1143000"/>
          </a:xfrm>
          <a:prstGeom prst="rect">
            <a:avLst/>
          </a:prstGeom>
          <a:noFill/>
          <a:ln w="9525">
            <a:noFill/>
            <a:miter lim="800000"/>
            <a:headEnd/>
            <a:tailEnd/>
          </a:ln>
        </p:spPr>
      </p:pic>
      <p:pic>
        <p:nvPicPr>
          <p:cNvPr id="11" name="Picture 10" descr="http://static.ccm2.net/ccm.net/pictures/F2wQ4P4Tl8UhaQWw1oUXDrbUthTGqpKvAPJEBMXygI1iSnsXNtvy5sp4jZSgwW2c-mychan3-s-.png"/>
          <p:cNvPicPr/>
          <p:nvPr/>
        </p:nvPicPr>
        <p:blipFill>
          <a:blip r:embed="rId4"/>
          <a:srcRect/>
          <a:stretch>
            <a:fillRect/>
          </a:stretch>
        </p:blipFill>
        <p:spPr bwMode="auto">
          <a:xfrm>
            <a:off x="5943600" y="3333750"/>
            <a:ext cx="2971800"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1107996"/>
          </a:xfrm>
          <a:prstGeom prst="rect">
            <a:avLst/>
          </a:prstGeom>
        </p:spPr>
        <p:txBody>
          <a:bodyPr wrap="square">
            <a:spAutoFit/>
          </a:bodyPr>
          <a:lstStyle/>
          <a:p>
            <a:pPr>
              <a:spcBef>
                <a:spcPct val="0"/>
              </a:spcBef>
            </a:pPr>
            <a:r>
              <a:rPr lang="en-IN" sz="3300" b="1" dirty="0" smtClean="0">
                <a:solidFill>
                  <a:schemeClr val="accent6">
                    <a:lumMod val="75000"/>
                  </a:schemeClr>
                </a:solidFill>
                <a:latin typeface="Georgia" pitchFamily="18" charset="0"/>
              </a:rPr>
              <a:t>Connecting a </a:t>
            </a:r>
            <a:r>
              <a:rPr lang="en-IN" sz="3300" b="1" dirty="0" smtClean="0">
                <a:solidFill>
                  <a:schemeClr val="accent6">
                    <a:lumMod val="75000"/>
                  </a:schemeClr>
                </a:solidFill>
                <a:latin typeface="Georgia" pitchFamily="18" charset="0"/>
              </a:rPr>
              <a:t>YouTube </a:t>
            </a:r>
            <a:r>
              <a:rPr lang="en-IN" sz="3300" b="1" dirty="0" smtClean="0">
                <a:solidFill>
                  <a:schemeClr val="accent6">
                    <a:lumMod val="75000"/>
                  </a:schemeClr>
                </a:solidFill>
                <a:latin typeface="Georgia" pitchFamily="18" charset="0"/>
              </a:rPr>
              <a:t>channel to your social accounts</a:t>
            </a:r>
          </a:p>
        </p:txBody>
      </p:sp>
      <p:sp>
        <p:nvSpPr>
          <p:cNvPr id="6" name="Rectangle 5"/>
          <p:cNvSpPr/>
          <p:nvPr/>
        </p:nvSpPr>
        <p:spPr>
          <a:xfrm>
            <a:off x="457200" y="1885950"/>
            <a:ext cx="4724400" cy="2554545"/>
          </a:xfrm>
          <a:prstGeom prst="rect">
            <a:avLst/>
          </a:prstGeom>
        </p:spPr>
        <p:txBody>
          <a:bodyPr wrap="square">
            <a:spAutoFit/>
          </a:bodyPr>
          <a:lstStyle/>
          <a:p>
            <a:pPr marL="231775" lvl="0" indent="-231775">
              <a:spcBef>
                <a:spcPct val="0"/>
              </a:spcBef>
              <a:buFont typeface="Arial" pitchFamily="34" charset="0"/>
              <a:buChar char="•"/>
            </a:pPr>
            <a:r>
              <a:rPr lang="en-IN" sz="2000" b="1" dirty="0" smtClean="0">
                <a:solidFill>
                  <a:schemeClr val="bg2">
                    <a:lumMod val="25000"/>
                  </a:schemeClr>
                </a:solidFill>
              </a:rPr>
              <a:t>Sign-in to your </a:t>
            </a:r>
            <a:r>
              <a:rPr lang="en-IN" sz="2000" b="1" dirty="0" smtClean="0">
                <a:solidFill>
                  <a:schemeClr val="bg2">
                    <a:lumMod val="25000"/>
                  </a:schemeClr>
                </a:solidFill>
              </a:rPr>
              <a:t>YouTube </a:t>
            </a:r>
            <a:r>
              <a:rPr lang="en-IN" sz="2000" b="1" dirty="0" smtClean="0">
                <a:solidFill>
                  <a:schemeClr val="bg2">
                    <a:lumMod val="25000"/>
                  </a:schemeClr>
                </a:solidFill>
              </a:rPr>
              <a:t>channel.</a:t>
            </a:r>
          </a:p>
          <a:p>
            <a:pPr marL="231775" lvl="0" indent="-231775">
              <a:spcBef>
                <a:spcPct val="0"/>
              </a:spcBef>
              <a:buFont typeface="Arial" pitchFamily="34" charset="0"/>
              <a:buChar char="•"/>
            </a:pPr>
            <a:r>
              <a:rPr lang="en-IN" sz="2000" b="1" dirty="0" smtClean="0">
                <a:solidFill>
                  <a:schemeClr val="bg2">
                    <a:lumMod val="25000"/>
                  </a:schemeClr>
                </a:solidFill>
              </a:rPr>
              <a:t>Go to </a:t>
            </a:r>
            <a:r>
              <a:rPr lang="en-IN" sz="2000" b="1" dirty="0" smtClean="0">
                <a:solidFill>
                  <a:schemeClr val="bg2">
                    <a:lumMod val="25000"/>
                  </a:schemeClr>
                </a:solidFill>
              </a:rPr>
              <a:t>YouTube </a:t>
            </a:r>
            <a:r>
              <a:rPr lang="en-IN" sz="2000" b="1" dirty="0" smtClean="0">
                <a:solidFill>
                  <a:schemeClr val="bg2">
                    <a:lumMod val="25000"/>
                  </a:schemeClr>
                </a:solidFill>
              </a:rPr>
              <a:t>Settings &gt; Account Settings &gt; Connected accounts</a:t>
            </a:r>
            <a:r>
              <a:rPr lang="en-IN" sz="2000" b="1" dirty="0" smtClean="0">
                <a:solidFill>
                  <a:schemeClr val="bg2">
                    <a:lumMod val="25000"/>
                  </a:schemeClr>
                </a:solidFill>
              </a:rPr>
              <a:t>:</a:t>
            </a:r>
          </a:p>
          <a:p>
            <a:pPr marL="231775" lvl="0" indent="-231775">
              <a:spcBef>
                <a:spcPct val="0"/>
              </a:spcBef>
              <a:buFont typeface="Arial" pitchFamily="34" charset="0"/>
              <a:buChar char="•"/>
            </a:pPr>
            <a:r>
              <a:rPr lang="en-IN" sz="2000" b="1" dirty="0" smtClean="0">
                <a:solidFill>
                  <a:schemeClr val="bg2">
                    <a:lumMod val="25000"/>
                  </a:schemeClr>
                </a:solidFill>
              </a:rPr>
              <a:t>To connect to a Facebook page or profile:</a:t>
            </a:r>
          </a:p>
          <a:p>
            <a:pPr marL="231775" lvl="0" indent="-231775">
              <a:spcBef>
                <a:spcPct val="0"/>
              </a:spcBef>
              <a:buFont typeface="Arial" pitchFamily="34" charset="0"/>
              <a:buChar char="•"/>
            </a:pPr>
            <a:r>
              <a:rPr lang="en-IN" sz="2000" b="1" dirty="0" smtClean="0">
                <a:solidFill>
                  <a:schemeClr val="bg2">
                    <a:lumMod val="25000"/>
                  </a:schemeClr>
                </a:solidFill>
              </a:rPr>
              <a:t>Click on the Connect button</a:t>
            </a:r>
            <a:r>
              <a:rPr lang="en-IN" sz="2000" b="1" dirty="0" smtClean="0">
                <a:solidFill>
                  <a:schemeClr val="bg2">
                    <a:lumMod val="25000"/>
                  </a:schemeClr>
                </a:solidFill>
              </a:rPr>
              <a:t>.</a:t>
            </a:r>
          </a:p>
          <a:p>
            <a:pPr marL="231775" indent="-231775">
              <a:spcBef>
                <a:spcPct val="0"/>
              </a:spcBef>
              <a:buFont typeface="Arial" pitchFamily="34" charset="0"/>
              <a:buChar char="•"/>
            </a:pPr>
            <a:r>
              <a:rPr lang="en-US" sz="2000" b="1" dirty="0" smtClean="0"/>
              <a:t>Enter your Facebook credentials and click on Log </a:t>
            </a:r>
            <a:r>
              <a:rPr lang="en-US" sz="2000" b="1" dirty="0" smtClean="0"/>
              <a:t>in.</a:t>
            </a:r>
            <a:endParaRPr lang="en-IN" sz="2000" b="1" dirty="0" smtClean="0">
              <a:solidFill>
                <a:schemeClr val="bg2">
                  <a:lumMod val="25000"/>
                </a:schemeClr>
              </a:solidFill>
            </a:endParaRPr>
          </a:p>
        </p:txBody>
      </p:sp>
      <p:pic>
        <p:nvPicPr>
          <p:cNvPr id="7" name="Picture 6" descr="http://static.ccm2.net/ccm.net/pictures/LucuF6VuzJpSxSL4CFsf7o5vie2DTaoRIZSc6TCZERfnFeXJO89U91ndZ83DNJkN-conn2-s-.png"/>
          <p:cNvPicPr/>
          <p:nvPr/>
        </p:nvPicPr>
        <p:blipFill>
          <a:blip r:embed="rId3"/>
          <a:srcRect/>
          <a:stretch>
            <a:fillRect/>
          </a:stretch>
        </p:blipFill>
        <p:spPr bwMode="auto">
          <a:xfrm>
            <a:off x="5334000" y="1885950"/>
            <a:ext cx="3400425"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600164"/>
          </a:xfrm>
          <a:prstGeom prst="rect">
            <a:avLst/>
          </a:prstGeom>
        </p:spPr>
        <p:txBody>
          <a:bodyPr wrap="square">
            <a:spAutoFit/>
          </a:bodyPr>
          <a:lstStyle/>
          <a:p>
            <a:pPr>
              <a:spcBef>
                <a:spcPct val="0"/>
              </a:spcBef>
            </a:pPr>
            <a:r>
              <a:rPr lang="en-IN" sz="3300" b="1" dirty="0" smtClean="0">
                <a:solidFill>
                  <a:schemeClr val="accent6">
                    <a:lumMod val="75000"/>
                  </a:schemeClr>
                </a:solidFill>
                <a:latin typeface="Georgia" pitchFamily="18" charset="0"/>
              </a:rPr>
              <a:t>How to close a </a:t>
            </a:r>
            <a:r>
              <a:rPr lang="en-IN" sz="3300" b="1" dirty="0" smtClean="0">
                <a:solidFill>
                  <a:schemeClr val="accent6">
                    <a:lumMod val="75000"/>
                  </a:schemeClr>
                </a:solidFill>
                <a:latin typeface="Georgia" pitchFamily="18" charset="0"/>
              </a:rPr>
              <a:t>YouTube </a:t>
            </a:r>
            <a:r>
              <a:rPr lang="en-IN" sz="3300" b="1" dirty="0" smtClean="0">
                <a:solidFill>
                  <a:schemeClr val="accent6">
                    <a:lumMod val="75000"/>
                  </a:schemeClr>
                </a:solidFill>
                <a:latin typeface="Georgia" pitchFamily="18" charset="0"/>
              </a:rPr>
              <a:t>channel?</a:t>
            </a:r>
          </a:p>
        </p:txBody>
      </p:sp>
      <p:sp>
        <p:nvSpPr>
          <p:cNvPr id="6" name="Rectangle 5"/>
          <p:cNvSpPr/>
          <p:nvPr/>
        </p:nvSpPr>
        <p:spPr>
          <a:xfrm>
            <a:off x="457200" y="1885950"/>
            <a:ext cx="4724400" cy="2246769"/>
          </a:xfrm>
          <a:prstGeom prst="rect">
            <a:avLst/>
          </a:prstGeom>
        </p:spPr>
        <p:txBody>
          <a:bodyPr wrap="square">
            <a:spAutoFit/>
          </a:bodyPr>
          <a:lstStyle/>
          <a:p>
            <a:pPr marL="231775" lvl="0" indent="-231775">
              <a:spcBef>
                <a:spcPct val="0"/>
              </a:spcBef>
              <a:buFont typeface="Arial" pitchFamily="34" charset="0"/>
              <a:buChar char="•"/>
            </a:pPr>
            <a:r>
              <a:rPr lang="en-IN" sz="2000" b="1" dirty="0" smtClean="0">
                <a:solidFill>
                  <a:schemeClr val="bg2">
                    <a:lumMod val="25000"/>
                  </a:schemeClr>
                </a:solidFill>
              </a:rPr>
              <a:t>First log-in to your </a:t>
            </a:r>
            <a:r>
              <a:rPr lang="en-IN" sz="2000" b="1" dirty="0" smtClean="0">
                <a:solidFill>
                  <a:schemeClr val="bg2">
                    <a:lumMod val="25000"/>
                  </a:schemeClr>
                </a:solidFill>
              </a:rPr>
              <a:t>YouTube </a:t>
            </a:r>
            <a:r>
              <a:rPr lang="en-IN" sz="2000" b="1" dirty="0" smtClean="0">
                <a:solidFill>
                  <a:schemeClr val="bg2">
                    <a:lumMod val="25000"/>
                  </a:schemeClr>
                </a:solidFill>
              </a:rPr>
              <a:t>account.</a:t>
            </a:r>
          </a:p>
          <a:p>
            <a:pPr marL="231775" lvl="0" indent="-231775">
              <a:spcBef>
                <a:spcPct val="0"/>
              </a:spcBef>
              <a:buFont typeface="Arial" pitchFamily="34" charset="0"/>
              <a:buChar char="•"/>
            </a:pPr>
            <a:r>
              <a:rPr lang="en-IN" sz="2000" b="1" dirty="0" smtClean="0">
                <a:solidFill>
                  <a:schemeClr val="bg2">
                    <a:lumMod val="25000"/>
                  </a:schemeClr>
                </a:solidFill>
              </a:rPr>
              <a:t>Click on the small avatar located top-right &gt; </a:t>
            </a:r>
            <a:r>
              <a:rPr lang="en-IN" sz="2000" b="1" dirty="0" smtClean="0">
                <a:solidFill>
                  <a:schemeClr val="bg2">
                    <a:lumMod val="25000"/>
                  </a:schemeClr>
                </a:solidFill>
              </a:rPr>
              <a:t>Settings</a:t>
            </a:r>
          </a:p>
          <a:p>
            <a:pPr marL="231775" lvl="0" indent="-231775">
              <a:spcBef>
                <a:spcPct val="0"/>
              </a:spcBef>
              <a:buFont typeface="Arial" pitchFamily="34" charset="0"/>
              <a:buChar char="•"/>
            </a:pPr>
            <a:r>
              <a:rPr lang="en-IN" sz="2000" b="1" dirty="0" smtClean="0">
                <a:solidFill>
                  <a:schemeClr val="bg2">
                    <a:lumMod val="25000"/>
                  </a:schemeClr>
                </a:solidFill>
              </a:rPr>
              <a:t>In the Overview section, just under your Username, click on the Advanced button</a:t>
            </a:r>
          </a:p>
          <a:p>
            <a:pPr marL="231775" lvl="0" indent="-231775">
              <a:spcBef>
                <a:spcPct val="0"/>
              </a:spcBef>
              <a:buFont typeface="Arial" pitchFamily="34" charset="0"/>
              <a:buChar char="•"/>
            </a:pPr>
            <a:r>
              <a:rPr lang="en-IN" sz="2000" b="1" dirty="0" smtClean="0">
                <a:solidFill>
                  <a:schemeClr val="bg2">
                    <a:lumMod val="25000"/>
                  </a:schemeClr>
                </a:solidFill>
              </a:rPr>
              <a:t>Click on the "Delete channel" button and follow the procedure</a:t>
            </a:r>
            <a:r>
              <a:rPr lang="en-IN" sz="2000" b="1" dirty="0" smtClean="0">
                <a:solidFill>
                  <a:schemeClr val="bg2">
                    <a:lumMod val="25000"/>
                  </a:schemeClr>
                </a:solidFill>
              </a:rPr>
              <a:t>.</a:t>
            </a:r>
            <a:endParaRPr lang="en-IN" sz="2000" b="1" dirty="0" smtClean="0">
              <a:solidFill>
                <a:schemeClr val="bg2">
                  <a:lumMod val="25000"/>
                </a:schemeClr>
              </a:solidFill>
            </a:endParaRPr>
          </a:p>
        </p:txBody>
      </p:sp>
      <p:pic>
        <p:nvPicPr>
          <p:cNvPr id="9" name="Picture 8" descr="http://static.commentcamarche.net/ccm.net/pictures/mRdpH5U7-ava2-s-.png"/>
          <p:cNvPicPr/>
          <p:nvPr/>
        </p:nvPicPr>
        <p:blipFill>
          <a:blip r:embed="rId3"/>
          <a:srcRect r="21600" b="690"/>
          <a:stretch>
            <a:fillRect/>
          </a:stretch>
        </p:blipFill>
        <p:spPr bwMode="auto">
          <a:xfrm>
            <a:off x="5638800" y="1885950"/>
            <a:ext cx="3200400" cy="167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6">
                    <a:lumMod val="75000"/>
                  </a:schemeClr>
                </a:solidFill>
                <a:latin typeface="Georgia" pitchFamily="18" charset="0"/>
              </a:rPr>
              <a:t>Thank You for Watching. </a:t>
            </a:r>
          </a:p>
          <a:p>
            <a:pPr lvl="0" algn="ctr">
              <a:spcBef>
                <a:spcPct val="0"/>
              </a:spcBef>
              <a:defRPr/>
            </a:pPr>
            <a:r>
              <a:rPr lang="en-IN" sz="4000" b="1" dirty="0" smtClean="0">
                <a:solidFill>
                  <a:schemeClr val="accent6">
                    <a:lumMod val="75000"/>
                  </a:schemeClr>
                </a:solidFill>
                <a:latin typeface="Georgia" pitchFamily="18" charset="0"/>
              </a:rPr>
              <a:t>See you in the next video lesson.</a:t>
            </a:r>
            <a:endParaRPr lang="en-IN" sz="4000" b="1" dirty="0">
              <a:solidFill>
                <a:schemeClr val="accent6">
                  <a:lumMod val="75000"/>
                </a:schemeClr>
              </a:solidFill>
              <a:latin typeface="Georgia"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7" name="Content Placeholder 4"/>
          <p:cNvSpPr txBox="1">
            <a:spLocks/>
          </p:cNvSpPr>
          <p:nvPr/>
        </p:nvSpPr>
        <p:spPr>
          <a:xfrm>
            <a:off x="609600" y="1371600"/>
            <a:ext cx="7543800" cy="3181350"/>
          </a:xfrm>
          <a:prstGeom prst="rect">
            <a:avLst/>
          </a:prstGeom>
        </p:spPr>
        <p:txBody>
          <a:bodyPr vert="horz" lIns="91440" tIns="45720" rIns="91440" bIns="45720" rtlCol="0">
            <a:normAutofit/>
          </a:bodyPr>
          <a:lstStyle/>
          <a:p>
            <a:pPr>
              <a:spcBef>
                <a:spcPct val="20000"/>
              </a:spcBef>
            </a:pPr>
            <a:r>
              <a:rPr lang="en-IN" sz="3900" b="1" dirty="0" smtClean="0">
                <a:solidFill>
                  <a:schemeClr val="accent6">
                    <a:lumMod val="75000"/>
                  </a:schemeClr>
                </a:solidFill>
                <a:latin typeface="Georgia" pitchFamily="18" charset="0"/>
                <a:ea typeface="Arial Unicode MS" pitchFamily="34" charset="-128"/>
                <a:cs typeface="Arial Unicode MS" pitchFamily="34" charset="-128"/>
              </a:rPr>
              <a:t>Find step by step how </a:t>
            </a:r>
            <a:r>
              <a:rPr lang="en-IN" sz="3100" b="1" dirty="0" smtClean="0">
                <a:solidFill>
                  <a:schemeClr val="bg2">
                    <a:lumMod val="25000"/>
                  </a:schemeClr>
                </a:solidFill>
                <a:ea typeface="Arial Unicode MS" pitchFamily="34" charset="-128"/>
                <a:cs typeface="Arial Unicode MS" pitchFamily="34" charset="-128"/>
              </a:rPr>
              <a:t>to enable and use some of the YouTube Channel features provided by the Company.</a:t>
            </a:r>
            <a:endParaRPr lang="en-IN" sz="3100" b="1" dirty="0" smtClean="0">
              <a:solidFill>
                <a:schemeClr val="bg2">
                  <a:lumMod val="25000"/>
                </a:schemeClr>
              </a:solidFill>
              <a:ea typeface="Arial Unicode MS" pitchFamily="34" charset="-128"/>
              <a:cs typeface="Arial Unicode MS" pitchFamily="34" charset="-128"/>
            </a:endParaRPr>
          </a:p>
          <a:p>
            <a:pPr>
              <a:spcBef>
                <a:spcPct val="20000"/>
              </a:spcBef>
            </a:pPr>
            <a:endParaRPr lang="en-IN" sz="3100" b="1" dirty="0" smtClean="0">
              <a:solidFill>
                <a:schemeClr val="bg2">
                  <a:lumMod val="25000"/>
                </a:schemeClr>
              </a:solidFill>
              <a:ea typeface="Arial Unicode MS" pitchFamily="34" charset="-128"/>
              <a:cs typeface="Arial Unicode MS" pitchFamily="34" charset="-128"/>
            </a:endParaRPr>
          </a:p>
          <a:p>
            <a:pPr>
              <a:spcBef>
                <a:spcPct val="20000"/>
              </a:spcBef>
            </a:pPr>
            <a:endParaRPr lang="en-IN" sz="3100" b="1" dirty="0" smtClean="0">
              <a:solidFill>
                <a:schemeClr val="bg2">
                  <a:lumMod val="25000"/>
                </a:schemeClr>
              </a:solidFill>
              <a:ea typeface="Arial Unicode MS" pitchFamily="34" charset="-128"/>
              <a:cs typeface="Arial Unicode MS" pitchFamily="34"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Channel features for YouTube creators</a:t>
            </a:r>
          </a:p>
        </p:txBody>
      </p:sp>
      <p:sp>
        <p:nvSpPr>
          <p:cNvPr id="6" name="Rectangle 5"/>
          <p:cNvSpPr/>
          <p:nvPr/>
        </p:nvSpPr>
        <p:spPr>
          <a:xfrm>
            <a:off x="685800" y="2038350"/>
            <a:ext cx="8001000" cy="1692771"/>
          </a:xfrm>
          <a:prstGeom prst="rect">
            <a:avLst/>
          </a:prstGeom>
        </p:spPr>
        <p:txBody>
          <a:bodyPr wrap="square">
            <a:spAutoFit/>
          </a:bodyPr>
          <a:lstStyle/>
          <a:p>
            <a:pPr lvl="0">
              <a:spcBef>
                <a:spcPct val="0"/>
              </a:spcBef>
            </a:pPr>
            <a:r>
              <a:rPr lang="en-IN" sz="2600" b="1" dirty="0" smtClean="0">
                <a:solidFill>
                  <a:schemeClr val="bg2">
                    <a:lumMod val="25000"/>
                  </a:schemeClr>
                </a:solidFill>
              </a:rPr>
              <a:t>Use YouTube's channel features to customize your channel and support your brand. These features are available to all creators who have verified accounts</a:t>
            </a:r>
            <a:r>
              <a:rPr lang="en-IN" sz="2600" b="1" dirty="0" smtClean="0">
                <a:solidFill>
                  <a:schemeClr val="bg2">
                    <a:lumMod val="25000"/>
                  </a:schemeClr>
                </a:solidFill>
              </a:rPr>
              <a:t>.</a:t>
            </a:r>
          </a:p>
          <a:p>
            <a:pPr lvl="0">
              <a:spcBef>
                <a:spcPct val="0"/>
              </a:spcBef>
            </a:pPr>
            <a:endParaRPr lang="en-IN" sz="2600" b="1" dirty="0" smtClean="0">
              <a:solidFill>
                <a:schemeClr val="bg2">
                  <a:lumMod val="25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Channel features for YouTube creators</a:t>
            </a:r>
          </a:p>
        </p:txBody>
      </p:sp>
      <p:sp>
        <p:nvSpPr>
          <p:cNvPr id="6" name="Rectangle 5"/>
          <p:cNvSpPr/>
          <p:nvPr/>
        </p:nvSpPr>
        <p:spPr>
          <a:xfrm>
            <a:off x="685800" y="2038350"/>
            <a:ext cx="8001000" cy="2308324"/>
          </a:xfrm>
          <a:prstGeom prst="rect">
            <a:avLst/>
          </a:prstGeom>
        </p:spPr>
        <p:txBody>
          <a:bodyPr wrap="square">
            <a:spAutoFit/>
          </a:bodyPr>
          <a:lstStyle/>
          <a:p>
            <a:pPr marL="341313" lvl="0" indent="-341313">
              <a:spcBef>
                <a:spcPct val="0"/>
              </a:spcBef>
              <a:buFont typeface="Arial" pitchFamily="34" charset="0"/>
              <a:buChar char="•"/>
            </a:pPr>
            <a:r>
              <a:rPr lang="en-IN" sz="2400" b="1" dirty="0" smtClean="0">
                <a:solidFill>
                  <a:schemeClr val="bg2">
                    <a:lumMod val="25000"/>
                  </a:schemeClr>
                </a:solidFill>
              </a:rPr>
              <a:t>Monetization: </a:t>
            </a:r>
            <a:r>
              <a:rPr lang="en-IN" sz="2400" dirty="0" smtClean="0">
                <a:solidFill>
                  <a:schemeClr val="bg2">
                    <a:lumMod val="25000"/>
                  </a:schemeClr>
                </a:solidFill>
              </a:rPr>
              <a:t>If you meet the monetization criteria, you can enable monetization to earn money from ads on videos.</a:t>
            </a:r>
          </a:p>
          <a:p>
            <a:pPr marL="341313" lvl="0" indent="-341313">
              <a:spcBef>
                <a:spcPct val="0"/>
              </a:spcBef>
              <a:buFont typeface="Arial" pitchFamily="34" charset="0"/>
              <a:buChar char="•"/>
            </a:pPr>
            <a:r>
              <a:rPr lang="en-IN" sz="2400" b="1" dirty="0" smtClean="0">
                <a:solidFill>
                  <a:schemeClr val="bg2">
                    <a:lumMod val="25000"/>
                  </a:schemeClr>
                </a:solidFill>
              </a:rPr>
              <a:t>Longer videos: </a:t>
            </a:r>
            <a:r>
              <a:rPr lang="en-IN" sz="2400" dirty="0" smtClean="0">
                <a:solidFill>
                  <a:schemeClr val="bg2">
                    <a:lumMod val="25000"/>
                  </a:schemeClr>
                </a:solidFill>
              </a:rPr>
              <a:t>When your account is verified, you can upload videos longer than the 15-minute limit.</a:t>
            </a:r>
          </a:p>
          <a:p>
            <a:pPr marL="341313" lvl="0" indent="-341313">
              <a:spcBef>
                <a:spcPct val="0"/>
              </a:spcBef>
              <a:buFont typeface="Arial" pitchFamily="34" charset="0"/>
              <a:buChar char="•"/>
            </a:pPr>
            <a:r>
              <a:rPr lang="en-IN" sz="2400" b="1" dirty="0" smtClean="0">
                <a:solidFill>
                  <a:schemeClr val="bg2">
                    <a:lumMod val="25000"/>
                  </a:schemeClr>
                </a:solidFill>
              </a:rPr>
              <a:t>Link to external sites: </a:t>
            </a:r>
            <a:r>
              <a:rPr lang="en-IN" sz="2400" dirty="0" smtClean="0">
                <a:solidFill>
                  <a:schemeClr val="bg2">
                    <a:lumMod val="25000"/>
                  </a:schemeClr>
                </a:solidFill>
              </a:rPr>
              <a:t>Use annotations in videos to link to external sites.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Channel features for YouTube creators</a:t>
            </a:r>
          </a:p>
        </p:txBody>
      </p:sp>
      <p:sp>
        <p:nvSpPr>
          <p:cNvPr id="6" name="Rectangle 5"/>
          <p:cNvSpPr/>
          <p:nvPr/>
        </p:nvSpPr>
        <p:spPr>
          <a:xfrm>
            <a:off x="685800" y="2038350"/>
            <a:ext cx="8001000" cy="2462213"/>
          </a:xfrm>
          <a:prstGeom prst="rect">
            <a:avLst/>
          </a:prstGeom>
        </p:spPr>
        <p:txBody>
          <a:bodyPr wrap="square">
            <a:spAutoFit/>
          </a:bodyPr>
          <a:lstStyle/>
          <a:p>
            <a:pPr marL="341313" lvl="0" indent="-341313">
              <a:spcBef>
                <a:spcPct val="0"/>
              </a:spcBef>
              <a:buFont typeface="Arial" pitchFamily="34" charset="0"/>
              <a:buChar char="•"/>
            </a:pPr>
            <a:r>
              <a:rPr lang="en-IN" sz="2200" b="1" dirty="0" smtClean="0">
                <a:solidFill>
                  <a:schemeClr val="bg2">
                    <a:lumMod val="25000"/>
                  </a:schemeClr>
                </a:solidFill>
              </a:rPr>
              <a:t>Custom thumbnails: </a:t>
            </a:r>
            <a:r>
              <a:rPr lang="en-IN" sz="2200" dirty="0" smtClean="0">
                <a:solidFill>
                  <a:schemeClr val="bg2">
                    <a:lumMod val="25000"/>
                  </a:schemeClr>
                </a:solidFill>
              </a:rPr>
              <a:t>Upload a custom thumbnail for your video.</a:t>
            </a:r>
          </a:p>
          <a:p>
            <a:pPr marL="341313" lvl="0" indent="-341313">
              <a:spcBef>
                <a:spcPct val="0"/>
              </a:spcBef>
              <a:buFont typeface="Arial" pitchFamily="34" charset="0"/>
              <a:buChar char="•"/>
            </a:pPr>
            <a:r>
              <a:rPr lang="en-IN" sz="2200" b="1" dirty="0" smtClean="0">
                <a:solidFill>
                  <a:schemeClr val="bg2">
                    <a:lumMod val="25000"/>
                  </a:schemeClr>
                </a:solidFill>
              </a:rPr>
              <a:t>Content ID appeals: </a:t>
            </a:r>
            <a:r>
              <a:rPr lang="en-IN" sz="2200" dirty="0" smtClean="0">
                <a:solidFill>
                  <a:schemeClr val="bg2">
                    <a:lumMod val="25000"/>
                  </a:schemeClr>
                </a:solidFill>
              </a:rPr>
              <a:t>Appeal rejected Content ID disputes.</a:t>
            </a:r>
          </a:p>
          <a:p>
            <a:pPr marL="341313" lvl="0" indent="-341313">
              <a:spcBef>
                <a:spcPct val="0"/>
              </a:spcBef>
              <a:buFont typeface="Arial" pitchFamily="34" charset="0"/>
              <a:buChar char="•"/>
            </a:pPr>
            <a:r>
              <a:rPr lang="en-IN" sz="2200" b="1" dirty="0" smtClean="0">
                <a:solidFill>
                  <a:schemeClr val="bg2">
                    <a:lumMod val="25000"/>
                  </a:schemeClr>
                </a:solidFill>
              </a:rPr>
              <a:t>Unlisted and private videos:</a:t>
            </a:r>
            <a:r>
              <a:rPr lang="en-IN" sz="2200" dirty="0" smtClean="0">
                <a:solidFill>
                  <a:schemeClr val="bg2">
                    <a:lumMod val="25000"/>
                  </a:schemeClr>
                </a:solidFill>
              </a:rPr>
              <a:t> Make your videos unlisted and share your private videos.</a:t>
            </a:r>
          </a:p>
          <a:p>
            <a:pPr marL="341313" lvl="0" indent="-341313">
              <a:spcBef>
                <a:spcPct val="0"/>
              </a:spcBef>
              <a:buFont typeface="Arial" pitchFamily="34" charset="0"/>
              <a:buChar char="•"/>
            </a:pPr>
            <a:r>
              <a:rPr lang="en-IN" sz="2200" b="1" dirty="0" smtClean="0">
                <a:solidFill>
                  <a:schemeClr val="bg2">
                    <a:lumMod val="25000"/>
                  </a:schemeClr>
                </a:solidFill>
              </a:rPr>
              <a:t>Live events: </a:t>
            </a:r>
            <a:r>
              <a:rPr lang="en-IN" sz="2200" dirty="0" smtClean="0">
                <a:solidFill>
                  <a:schemeClr val="bg2">
                    <a:lumMod val="25000"/>
                  </a:schemeClr>
                </a:solidFill>
              </a:rPr>
              <a:t>Learn how to create a live streaming event.</a:t>
            </a:r>
          </a:p>
          <a:p>
            <a:pPr marL="341313" lvl="0" indent="-341313">
              <a:spcBef>
                <a:spcPct val="0"/>
              </a:spcBef>
              <a:buFont typeface="Arial" pitchFamily="34" charset="0"/>
              <a:buChar char="•"/>
            </a:pPr>
            <a:r>
              <a:rPr lang="en-IN" sz="2200" b="1" dirty="0" smtClean="0">
                <a:solidFill>
                  <a:schemeClr val="bg2">
                    <a:lumMod val="25000"/>
                  </a:schemeClr>
                </a:solidFill>
              </a:rPr>
              <a:t>Series playlists: </a:t>
            </a:r>
            <a:r>
              <a:rPr lang="en-IN" sz="2200" dirty="0" smtClean="0">
                <a:solidFill>
                  <a:schemeClr val="bg2">
                    <a:lumMod val="25000"/>
                  </a:schemeClr>
                </a:solidFill>
              </a:rPr>
              <a:t>Group videos into series playlists to help viewers discover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6667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Manage your channel with Creator Studio</a:t>
            </a:r>
          </a:p>
        </p:txBody>
      </p:sp>
      <p:sp>
        <p:nvSpPr>
          <p:cNvPr id="6" name="Rectangle 5"/>
          <p:cNvSpPr/>
          <p:nvPr/>
        </p:nvSpPr>
        <p:spPr>
          <a:xfrm>
            <a:off x="685800" y="1885950"/>
            <a:ext cx="8001000" cy="2754600"/>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You can use Creator Studio in YouTube to organize your channel, manage videos, and interact with fans. You can go directly to Creator Studio or follow these steps to navigate to your Creator Studio:</a:t>
            </a:r>
          </a:p>
          <a:p>
            <a:pPr marL="736600" lvl="0" indent="-395288">
              <a:spcBef>
                <a:spcPct val="0"/>
              </a:spcBef>
              <a:buFont typeface="Arial" pitchFamily="34" charset="0"/>
              <a:buChar char="•"/>
            </a:pPr>
            <a:r>
              <a:rPr lang="en-IN" sz="2300" dirty="0" smtClean="0">
                <a:solidFill>
                  <a:schemeClr val="bg2">
                    <a:lumMod val="25000"/>
                  </a:schemeClr>
                </a:solidFill>
              </a:rPr>
              <a:t>Sign in to your channel at www.youtube.com.</a:t>
            </a:r>
          </a:p>
          <a:p>
            <a:pPr marL="736600" lvl="0" indent="-395288">
              <a:spcBef>
                <a:spcPct val="0"/>
              </a:spcBef>
              <a:buFont typeface="Arial" pitchFamily="34" charset="0"/>
              <a:buChar char="•"/>
            </a:pPr>
            <a:r>
              <a:rPr lang="en-IN" sz="2300" dirty="0" smtClean="0">
                <a:solidFill>
                  <a:schemeClr val="bg2">
                    <a:lumMod val="25000"/>
                  </a:schemeClr>
                </a:solidFill>
              </a:rPr>
              <a:t>In the top right, click your account icon.</a:t>
            </a:r>
          </a:p>
          <a:p>
            <a:pPr marL="736600" lvl="0" indent="-395288">
              <a:spcBef>
                <a:spcPct val="0"/>
              </a:spcBef>
              <a:buFont typeface="Arial" pitchFamily="34" charset="0"/>
              <a:buChar char="•"/>
            </a:pPr>
            <a:r>
              <a:rPr lang="en-IN" sz="2300" dirty="0" smtClean="0">
                <a:solidFill>
                  <a:schemeClr val="bg2">
                    <a:lumMod val="25000"/>
                  </a:schemeClr>
                </a:solidFill>
              </a:rPr>
              <a:t>Click Creator Studio.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Basics about your channel</a:t>
            </a:r>
          </a:p>
        </p:txBody>
      </p:sp>
      <p:sp>
        <p:nvSpPr>
          <p:cNvPr id="6" name="Rectangle 5"/>
          <p:cNvSpPr/>
          <p:nvPr/>
        </p:nvSpPr>
        <p:spPr>
          <a:xfrm>
            <a:off x="685800" y="16573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Your channel is where you can organize your video content for your audience. As a channel owner, you can add videos, playlists, and information about yourself or your channel for visitors to explore.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Basics about your channel</a:t>
            </a:r>
          </a:p>
        </p:txBody>
      </p:sp>
      <p:sp>
        <p:nvSpPr>
          <p:cNvPr id="6" name="Rectangle 5"/>
          <p:cNvSpPr/>
          <p:nvPr/>
        </p:nvSpPr>
        <p:spPr>
          <a:xfrm>
            <a:off x="685800" y="1657350"/>
            <a:ext cx="8001000" cy="2462213"/>
          </a:xfrm>
          <a:prstGeom prst="rect">
            <a:avLst/>
          </a:prstGeom>
        </p:spPr>
        <p:txBody>
          <a:bodyPr wrap="square">
            <a:spAutoFit/>
          </a:bodyPr>
          <a:lstStyle/>
          <a:p>
            <a:pPr marL="231775" lvl="0" indent="-231775">
              <a:spcBef>
                <a:spcPct val="0"/>
              </a:spcBef>
              <a:buFont typeface="Arial" pitchFamily="34" charset="0"/>
              <a:buChar char="•"/>
            </a:pPr>
            <a:r>
              <a:rPr lang="en-IN" sz="2200" b="1" dirty="0" smtClean="0">
                <a:solidFill>
                  <a:schemeClr val="bg2">
                    <a:lumMod val="25000"/>
                  </a:schemeClr>
                </a:solidFill>
              </a:rPr>
              <a:t>Sign in to your YouTube account on a computer.</a:t>
            </a:r>
          </a:p>
          <a:p>
            <a:pPr marL="231775" lvl="0" indent="-231775">
              <a:spcBef>
                <a:spcPct val="0"/>
              </a:spcBef>
              <a:buFont typeface="Arial" pitchFamily="34" charset="0"/>
              <a:buChar char="•"/>
            </a:pPr>
            <a:r>
              <a:rPr lang="en-IN" sz="2200" b="1" dirty="0" smtClean="0">
                <a:solidFill>
                  <a:schemeClr val="bg2">
                    <a:lumMod val="25000"/>
                  </a:schemeClr>
                </a:solidFill>
              </a:rPr>
              <a:t>On the left, select My channel.</a:t>
            </a:r>
          </a:p>
          <a:p>
            <a:pPr marL="231775" lvl="0" indent="-231775">
              <a:spcBef>
                <a:spcPct val="0"/>
              </a:spcBef>
              <a:buFont typeface="Arial" pitchFamily="34" charset="0"/>
              <a:buChar char="•"/>
            </a:pPr>
            <a:r>
              <a:rPr lang="en-IN" sz="2200" b="1" dirty="0" smtClean="0">
                <a:solidFill>
                  <a:schemeClr val="bg2">
                    <a:lumMod val="25000"/>
                  </a:schemeClr>
                </a:solidFill>
              </a:rPr>
              <a:t>Use the drop-down menu next to your name to view your channel as Yourself, a New visitor, or a Returning subscriber. When you want to go back to viewing as yourself, click Done at the top of the screen.</a:t>
            </a:r>
          </a:p>
          <a:p>
            <a:pPr marL="231775" lvl="0" indent="-231775">
              <a:spcBef>
                <a:spcPct val="0"/>
              </a:spcBef>
              <a:buFont typeface="Arial" pitchFamily="34" charset="0"/>
              <a:buChar char="•"/>
            </a:pPr>
            <a:r>
              <a:rPr lang="en-IN" sz="2200" b="1" dirty="0" smtClean="0">
                <a:solidFill>
                  <a:schemeClr val="bg2">
                    <a:lumMod val="25000"/>
                  </a:schemeClr>
                </a:solidFill>
              </a:rPr>
              <a:t>Use the tabs to navigate previewing the channel:</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1113</TotalTime>
  <Words>623</Words>
  <Application>Microsoft Office PowerPoint</Application>
  <PresentationFormat>On-screen Show (16:9)</PresentationFormat>
  <Paragraphs>117</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manasvii T</cp:lastModifiedBy>
  <cp:revision>76</cp:revision>
  <dcterms:created xsi:type="dcterms:W3CDTF">2017-04-01T05:57:38Z</dcterms:created>
  <dcterms:modified xsi:type="dcterms:W3CDTF">2017-06-02T05:33:57Z</dcterms:modified>
</cp:coreProperties>
</file>